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Texto do Título</a:t>
            </a:r>
          </a:p>
        </p:txBody>
      </p:sp>
      <p:sp>
        <p:nvSpPr>
          <p:cNvPr id="12" name="Nível de Corpo Um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aime Silveira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–Jaime Silveira</a:t>
            </a:r>
          </a:p>
        </p:txBody>
      </p:sp>
      <p:sp>
        <p:nvSpPr>
          <p:cNvPr id="94" name="“Digite uma citação aqui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“Digite uma citação aqui.” </a:t>
            </a:r>
          </a:p>
        </p:txBody>
      </p:sp>
      <p:sp>
        <p:nvSpPr>
          <p:cNvPr id="9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m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m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o do Título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Texto do Título</a:t>
            </a:r>
          </a:p>
        </p:txBody>
      </p:sp>
      <p:sp>
        <p:nvSpPr>
          <p:cNvPr id="22" name="Nível de Corpo Um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o Título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3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m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o do Título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Texto do Título</a:t>
            </a:r>
          </a:p>
        </p:txBody>
      </p:sp>
      <p:sp>
        <p:nvSpPr>
          <p:cNvPr id="40" name="Nível de Corpo Um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49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57" name="Nível de Corpo U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8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m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67" name="Nível de Corpo Um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8" name="Número do Slide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ível de Corpo Um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rês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m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m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m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tângulo"/>
          <p:cNvSpPr/>
          <p:nvPr/>
        </p:nvSpPr>
        <p:spPr>
          <a:xfrm>
            <a:off x="7284392" y="5711900"/>
            <a:ext cx="1678236" cy="703809"/>
          </a:xfrm>
          <a:prstGeom prst="rect">
            <a:avLst/>
          </a:prstGeom>
          <a:solidFill>
            <a:schemeClr val="accent2">
              <a:hueOff val="167855"/>
              <a:satOff val="17755"/>
              <a:lumOff val="-16671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" name="Linha"/>
          <p:cNvSpPr/>
          <p:nvPr/>
        </p:nvSpPr>
        <p:spPr>
          <a:xfrm flipV="1">
            <a:off x="4135412" y="8501861"/>
            <a:ext cx="1" cy="15654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" name="Linha"/>
          <p:cNvSpPr/>
          <p:nvPr/>
        </p:nvSpPr>
        <p:spPr>
          <a:xfrm>
            <a:off x="2327988" y="6968013"/>
            <a:ext cx="304118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2" name="Linha"/>
          <p:cNvSpPr/>
          <p:nvPr/>
        </p:nvSpPr>
        <p:spPr>
          <a:xfrm flipV="1">
            <a:off x="6369123" y="1870602"/>
            <a:ext cx="1" cy="28768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3" name="Presidente…"/>
          <p:cNvSpPr/>
          <p:nvPr/>
        </p:nvSpPr>
        <p:spPr>
          <a:xfrm>
            <a:off x="5262710" y="2161505"/>
            <a:ext cx="2238228" cy="703809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Presidente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Executivo</a:t>
            </a:r>
          </a:p>
        </p:txBody>
      </p:sp>
      <p:sp>
        <p:nvSpPr>
          <p:cNvPr id="124" name="Retângulo"/>
          <p:cNvSpPr/>
          <p:nvPr/>
        </p:nvSpPr>
        <p:spPr>
          <a:xfrm>
            <a:off x="8092033" y="2535967"/>
            <a:ext cx="2009032" cy="55567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5" name="Brainstorm"/>
          <p:cNvSpPr/>
          <p:nvPr/>
        </p:nvSpPr>
        <p:spPr>
          <a:xfrm>
            <a:off x="8092033" y="2535967"/>
            <a:ext cx="1907305" cy="43393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Brainstorm</a:t>
            </a:r>
          </a:p>
        </p:txBody>
      </p:sp>
      <p:sp>
        <p:nvSpPr>
          <p:cNvPr id="126" name="Apoio Jurídico"/>
          <p:cNvSpPr/>
          <p:nvPr/>
        </p:nvSpPr>
        <p:spPr>
          <a:xfrm>
            <a:off x="8092033" y="3237245"/>
            <a:ext cx="2009032" cy="5556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Apoio Jurídico</a:t>
            </a:r>
          </a:p>
        </p:txBody>
      </p:sp>
      <p:sp>
        <p:nvSpPr>
          <p:cNvPr id="127" name="Apoio T.I."/>
          <p:cNvSpPr/>
          <p:nvPr/>
        </p:nvSpPr>
        <p:spPr>
          <a:xfrm>
            <a:off x="8092033" y="3938524"/>
            <a:ext cx="2009032" cy="55567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Apoio T.I.</a:t>
            </a:r>
          </a:p>
        </p:txBody>
      </p:sp>
      <p:sp>
        <p:nvSpPr>
          <p:cNvPr id="128" name="Apoio Contabilístico"/>
          <p:cNvSpPr/>
          <p:nvPr/>
        </p:nvSpPr>
        <p:spPr>
          <a:xfrm>
            <a:off x="8092033" y="4646176"/>
            <a:ext cx="2009032" cy="5556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Apoio Contabilístico</a:t>
            </a:r>
          </a:p>
        </p:txBody>
      </p:sp>
      <p:sp>
        <p:nvSpPr>
          <p:cNvPr id="129" name="Assembléia Geral…"/>
          <p:cNvSpPr/>
          <p:nvPr/>
        </p:nvSpPr>
        <p:spPr>
          <a:xfrm>
            <a:off x="5274220" y="360759"/>
            <a:ext cx="2215208" cy="7038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Assembléia Geral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de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Sócios</a:t>
            </a:r>
          </a:p>
        </p:txBody>
      </p:sp>
      <p:sp>
        <p:nvSpPr>
          <p:cNvPr id="130" name="Conselho Fiscal"/>
          <p:cNvSpPr/>
          <p:nvPr/>
        </p:nvSpPr>
        <p:spPr>
          <a:xfrm>
            <a:off x="8439584" y="770112"/>
            <a:ext cx="1678236" cy="86915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Conselho Fiscal</a:t>
            </a:r>
          </a:p>
        </p:txBody>
      </p:sp>
      <p:sp>
        <p:nvSpPr>
          <p:cNvPr id="131" name="Network Pessoas Individuais"/>
          <p:cNvSpPr/>
          <p:nvPr/>
        </p:nvSpPr>
        <p:spPr>
          <a:xfrm>
            <a:off x="968524" y="2480241"/>
            <a:ext cx="2533699" cy="5556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Network Pessoas Individuais</a:t>
            </a:r>
          </a:p>
        </p:txBody>
      </p:sp>
      <p:sp>
        <p:nvSpPr>
          <p:cNvPr id="132" name="Network Empresas"/>
          <p:cNvSpPr/>
          <p:nvPr/>
        </p:nvSpPr>
        <p:spPr>
          <a:xfrm>
            <a:off x="968524" y="3179281"/>
            <a:ext cx="2533699" cy="55567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Network Empresas</a:t>
            </a:r>
          </a:p>
        </p:txBody>
      </p:sp>
      <p:sp>
        <p:nvSpPr>
          <p:cNvPr id="133" name="Network…"/>
          <p:cNvSpPr/>
          <p:nvPr/>
        </p:nvSpPr>
        <p:spPr>
          <a:xfrm>
            <a:off x="948680" y="3883144"/>
            <a:ext cx="2553543" cy="55567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Network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RP+Fig. Públicas + Jornalistas</a:t>
            </a:r>
          </a:p>
        </p:txBody>
      </p:sp>
      <p:sp>
        <p:nvSpPr>
          <p:cNvPr id="134" name="Candidaturas e Financiamentos"/>
          <p:cNvSpPr/>
          <p:nvPr/>
        </p:nvSpPr>
        <p:spPr>
          <a:xfrm>
            <a:off x="958602" y="4578553"/>
            <a:ext cx="2553543" cy="55567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Candidaturas e Financiamentos</a:t>
            </a:r>
          </a:p>
        </p:txBody>
      </p:sp>
      <p:sp>
        <p:nvSpPr>
          <p:cNvPr id="135" name="Retângulo"/>
          <p:cNvSpPr/>
          <p:nvPr/>
        </p:nvSpPr>
        <p:spPr>
          <a:xfrm>
            <a:off x="10357792" y="5717828"/>
            <a:ext cx="1678237" cy="703809"/>
          </a:xfrm>
          <a:prstGeom prst="rect">
            <a:avLst/>
          </a:prstGeom>
          <a:solidFill>
            <a:schemeClr val="accent2">
              <a:hueOff val="167855"/>
              <a:satOff val="17755"/>
              <a:lumOff val="-16671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" name="Retângulo"/>
          <p:cNvSpPr/>
          <p:nvPr/>
        </p:nvSpPr>
        <p:spPr>
          <a:xfrm>
            <a:off x="1594494" y="5717828"/>
            <a:ext cx="1678237" cy="703809"/>
          </a:xfrm>
          <a:prstGeom prst="rect">
            <a:avLst/>
          </a:prstGeom>
          <a:solidFill>
            <a:schemeClr val="accent2">
              <a:hueOff val="167855"/>
              <a:satOff val="17755"/>
              <a:lumOff val="-16671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7" name="Colónia de Férias…"/>
          <p:cNvSpPr/>
          <p:nvPr/>
        </p:nvSpPr>
        <p:spPr>
          <a:xfrm>
            <a:off x="688428" y="6629151"/>
            <a:ext cx="1678237" cy="703809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Colónia de Férias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(Cova do Mar)</a:t>
            </a:r>
          </a:p>
        </p:txBody>
      </p:sp>
      <p:sp>
        <p:nvSpPr>
          <p:cNvPr id="138" name="Retângulo"/>
          <p:cNvSpPr/>
          <p:nvPr/>
        </p:nvSpPr>
        <p:spPr>
          <a:xfrm>
            <a:off x="2593428" y="6631583"/>
            <a:ext cx="1678237" cy="703809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" name="&quot;Rebenta…"/>
          <p:cNvSpPr/>
          <p:nvPr/>
        </p:nvSpPr>
        <p:spPr>
          <a:xfrm>
            <a:off x="1228330" y="7621297"/>
            <a:ext cx="1278980" cy="703809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"Rebenta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a Bolha”</a:t>
            </a:r>
          </a:p>
        </p:txBody>
      </p:sp>
      <p:sp>
        <p:nvSpPr>
          <p:cNvPr id="140" name="Retângulo"/>
          <p:cNvSpPr/>
          <p:nvPr/>
        </p:nvSpPr>
        <p:spPr>
          <a:xfrm>
            <a:off x="2793056" y="7621297"/>
            <a:ext cx="1278981" cy="703809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" name="Retângulo"/>
          <p:cNvSpPr/>
          <p:nvPr/>
        </p:nvSpPr>
        <p:spPr>
          <a:xfrm>
            <a:off x="4256361" y="7621297"/>
            <a:ext cx="1278980" cy="703809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" name="Retângulo"/>
          <p:cNvSpPr/>
          <p:nvPr/>
        </p:nvSpPr>
        <p:spPr>
          <a:xfrm>
            <a:off x="523031" y="8612784"/>
            <a:ext cx="2009032" cy="7038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" name="Retângulo"/>
          <p:cNvSpPr/>
          <p:nvPr/>
        </p:nvSpPr>
        <p:spPr>
          <a:xfrm>
            <a:off x="3296294" y="8612784"/>
            <a:ext cx="1678237" cy="7038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4" name="DIREITOS…"/>
          <p:cNvSpPr txBox="1"/>
          <p:nvPr/>
        </p:nvSpPr>
        <p:spPr>
          <a:xfrm>
            <a:off x="1977022" y="5824714"/>
            <a:ext cx="913182" cy="47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DIREITOS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HUMANOS</a:t>
            </a:r>
          </a:p>
        </p:txBody>
      </p:sp>
      <p:sp>
        <p:nvSpPr>
          <p:cNvPr id="145" name="DIREITOS…"/>
          <p:cNvSpPr txBox="1"/>
          <p:nvPr/>
        </p:nvSpPr>
        <p:spPr>
          <a:xfrm>
            <a:off x="10519111" y="5830642"/>
            <a:ext cx="1355599" cy="47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DIREITOS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MEIO AMBIENTE</a:t>
            </a:r>
          </a:p>
        </p:txBody>
      </p:sp>
      <p:sp>
        <p:nvSpPr>
          <p:cNvPr id="146" name="&quot;Querido, mudei…"/>
          <p:cNvSpPr txBox="1"/>
          <p:nvPr/>
        </p:nvSpPr>
        <p:spPr>
          <a:xfrm>
            <a:off x="2727620" y="7734998"/>
            <a:ext cx="1341578" cy="47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"Querido, mudei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o bairro!"</a:t>
            </a:r>
          </a:p>
        </p:txBody>
      </p:sp>
      <p:sp>
        <p:nvSpPr>
          <p:cNvPr id="147" name="&quot;Cuida dos…"/>
          <p:cNvSpPr txBox="1"/>
          <p:nvPr/>
        </p:nvSpPr>
        <p:spPr>
          <a:xfrm>
            <a:off x="4415409" y="7734111"/>
            <a:ext cx="960883" cy="47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"Cuida dos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Outros!"</a:t>
            </a:r>
          </a:p>
        </p:txBody>
      </p:sp>
      <p:sp>
        <p:nvSpPr>
          <p:cNvPr id="148" name="Monitores/Professores…"/>
          <p:cNvSpPr txBox="1"/>
          <p:nvPr/>
        </p:nvSpPr>
        <p:spPr>
          <a:xfrm>
            <a:off x="639206" y="8725598"/>
            <a:ext cx="1776681" cy="478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Monitores/Professores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crianças</a:t>
            </a:r>
          </a:p>
        </p:txBody>
      </p:sp>
      <p:sp>
        <p:nvSpPr>
          <p:cNvPr id="149" name="Linha"/>
          <p:cNvSpPr/>
          <p:nvPr/>
        </p:nvSpPr>
        <p:spPr>
          <a:xfrm flipH="1" flipV="1">
            <a:off x="6381823" y="1060850"/>
            <a:ext cx="1" cy="28768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0" name="Conselho Direcção"/>
          <p:cNvSpPr/>
          <p:nvPr/>
        </p:nvSpPr>
        <p:spPr>
          <a:xfrm>
            <a:off x="5274220" y="1261132"/>
            <a:ext cx="2215208" cy="7038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Conselho Direcção</a:t>
            </a:r>
          </a:p>
        </p:txBody>
      </p:sp>
      <p:sp>
        <p:nvSpPr>
          <p:cNvPr id="151" name="Linha"/>
          <p:cNvSpPr/>
          <p:nvPr/>
        </p:nvSpPr>
        <p:spPr>
          <a:xfrm>
            <a:off x="6411625" y="1178826"/>
            <a:ext cx="200903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Linha"/>
          <p:cNvSpPr/>
          <p:nvPr/>
        </p:nvSpPr>
        <p:spPr>
          <a:xfrm>
            <a:off x="2531710" y="5434850"/>
            <a:ext cx="865104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Linha"/>
          <p:cNvSpPr/>
          <p:nvPr/>
        </p:nvSpPr>
        <p:spPr>
          <a:xfrm flipV="1">
            <a:off x="2517551" y="5417780"/>
            <a:ext cx="1" cy="28768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" name="Linha"/>
          <p:cNvSpPr/>
          <p:nvPr/>
        </p:nvSpPr>
        <p:spPr>
          <a:xfrm flipV="1">
            <a:off x="8123509" y="5423207"/>
            <a:ext cx="1" cy="28768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" name="Linha"/>
          <p:cNvSpPr/>
          <p:nvPr/>
        </p:nvSpPr>
        <p:spPr>
          <a:xfrm flipV="1">
            <a:off x="11196910" y="5417780"/>
            <a:ext cx="1" cy="28768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" name="Linha"/>
          <p:cNvSpPr/>
          <p:nvPr/>
        </p:nvSpPr>
        <p:spPr>
          <a:xfrm flipV="1">
            <a:off x="6369123" y="2880162"/>
            <a:ext cx="1" cy="25286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7" name="Linha"/>
          <p:cNvSpPr/>
          <p:nvPr/>
        </p:nvSpPr>
        <p:spPr>
          <a:xfrm>
            <a:off x="6383995" y="2996815"/>
            <a:ext cx="170586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" name="Linha"/>
          <p:cNvSpPr/>
          <p:nvPr/>
        </p:nvSpPr>
        <p:spPr>
          <a:xfrm>
            <a:off x="6383995" y="3515082"/>
            <a:ext cx="170586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" name="Linha"/>
          <p:cNvSpPr/>
          <p:nvPr/>
        </p:nvSpPr>
        <p:spPr>
          <a:xfrm>
            <a:off x="6383995" y="4216361"/>
            <a:ext cx="170586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" name="Linha"/>
          <p:cNvSpPr/>
          <p:nvPr/>
        </p:nvSpPr>
        <p:spPr>
          <a:xfrm>
            <a:off x="6383995" y="4876800"/>
            <a:ext cx="170586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" name="Linha"/>
          <p:cNvSpPr/>
          <p:nvPr/>
        </p:nvSpPr>
        <p:spPr>
          <a:xfrm>
            <a:off x="6009425" y="3885371"/>
            <a:ext cx="38565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" name="Linha"/>
          <p:cNvSpPr/>
          <p:nvPr/>
        </p:nvSpPr>
        <p:spPr>
          <a:xfrm flipV="1">
            <a:off x="3861649" y="2733705"/>
            <a:ext cx="1" cy="2139669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3" name="Linha"/>
          <p:cNvSpPr/>
          <p:nvPr/>
        </p:nvSpPr>
        <p:spPr>
          <a:xfrm>
            <a:off x="3852537" y="3885371"/>
            <a:ext cx="25912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4" name="ATIVISTAS…"/>
          <p:cNvSpPr/>
          <p:nvPr/>
        </p:nvSpPr>
        <p:spPr>
          <a:xfrm>
            <a:off x="4078597" y="3368961"/>
            <a:ext cx="2009031" cy="869157"/>
          </a:xfrm>
          <a:prstGeom prst="rect">
            <a:avLst/>
          </a:prstGeom>
          <a:solidFill>
            <a:schemeClr val="accent2">
              <a:hueOff val="167855"/>
              <a:satOff val="17755"/>
              <a:lumOff val="-1667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ATIVISTAS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#Somostodoscovadomar</a:t>
            </a:r>
          </a:p>
        </p:txBody>
      </p:sp>
      <p:sp>
        <p:nvSpPr>
          <p:cNvPr id="165" name="Linha"/>
          <p:cNvSpPr/>
          <p:nvPr/>
        </p:nvSpPr>
        <p:spPr>
          <a:xfrm>
            <a:off x="3495221" y="2758078"/>
            <a:ext cx="37912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" name="Linha"/>
          <p:cNvSpPr/>
          <p:nvPr/>
        </p:nvSpPr>
        <p:spPr>
          <a:xfrm>
            <a:off x="3495221" y="3515082"/>
            <a:ext cx="37912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" name="Linha"/>
          <p:cNvSpPr/>
          <p:nvPr/>
        </p:nvSpPr>
        <p:spPr>
          <a:xfrm>
            <a:off x="3495221" y="4144469"/>
            <a:ext cx="37912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8" name="Linha"/>
          <p:cNvSpPr/>
          <p:nvPr/>
        </p:nvSpPr>
        <p:spPr>
          <a:xfrm>
            <a:off x="3495221" y="4856390"/>
            <a:ext cx="37912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" name="Linha"/>
          <p:cNvSpPr/>
          <p:nvPr/>
        </p:nvSpPr>
        <p:spPr>
          <a:xfrm flipV="1">
            <a:off x="8123509" y="6378205"/>
            <a:ext cx="1" cy="28768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0" name="R.I.C.O…"/>
          <p:cNvSpPr/>
          <p:nvPr/>
        </p:nvSpPr>
        <p:spPr>
          <a:xfrm>
            <a:off x="7284392" y="6546292"/>
            <a:ext cx="1678236" cy="1108076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R.I.C.O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Resgate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Intervenção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Cães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Outro</a:t>
            </a:r>
          </a:p>
        </p:txBody>
      </p:sp>
      <p:sp>
        <p:nvSpPr>
          <p:cNvPr id="171" name="DIREITOS…"/>
          <p:cNvSpPr txBox="1"/>
          <p:nvPr/>
        </p:nvSpPr>
        <p:spPr>
          <a:xfrm>
            <a:off x="7684064" y="5830642"/>
            <a:ext cx="878892" cy="47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DIREITOS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ANIMAIS</a:t>
            </a:r>
          </a:p>
        </p:txBody>
      </p:sp>
      <p:sp>
        <p:nvSpPr>
          <p:cNvPr id="172" name="Linha"/>
          <p:cNvSpPr/>
          <p:nvPr/>
        </p:nvSpPr>
        <p:spPr>
          <a:xfrm flipV="1">
            <a:off x="8123509" y="7633409"/>
            <a:ext cx="1" cy="28768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" name="Equipa Apoio aos Animais"/>
          <p:cNvSpPr/>
          <p:nvPr/>
        </p:nvSpPr>
        <p:spPr>
          <a:xfrm>
            <a:off x="7284392" y="7784951"/>
            <a:ext cx="1678236" cy="7038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Equipa Apoio aos Animais</a:t>
            </a:r>
          </a:p>
        </p:txBody>
      </p:sp>
      <p:sp>
        <p:nvSpPr>
          <p:cNvPr id="174" name="Linha"/>
          <p:cNvSpPr/>
          <p:nvPr/>
        </p:nvSpPr>
        <p:spPr>
          <a:xfrm flipV="1">
            <a:off x="2492746" y="6438369"/>
            <a:ext cx="1" cy="542687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" name="Fábrica dos Sonhos"/>
          <p:cNvSpPr txBox="1"/>
          <p:nvPr/>
        </p:nvSpPr>
        <p:spPr>
          <a:xfrm>
            <a:off x="2652868" y="6837216"/>
            <a:ext cx="1559358" cy="287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Fábrica dos Sonhos</a:t>
            </a:r>
          </a:p>
        </p:txBody>
      </p:sp>
      <p:sp>
        <p:nvSpPr>
          <p:cNvPr id="176" name="Linha"/>
          <p:cNvSpPr/>
          <p:nvPr/>
        </p:nvSpPr>
        <p:spPr>
          <a:xfrm flipV="1">
            <a:off x="3432546" y="7335391"/>
            <a:ext cx="1" cy="28768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7" name="Linha"/>
          <p:cNvSpPr/>
          <p:nvPr/>
        </p:nvSpPr>
        <p:spPr>
          <a:xfrm>
            <a:off x="1852746" y="7479230"/>
            <a:ext cx="301341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" name="Linha"/>
          <p:cNvSpPr/>
          <p:nvPr/>
        </p:nvSpPr>
        <p:spPr>
          <a:xfrm flipV="1">
            <a:off x="4870450" y="7466530"/>
            <a:ext cx="1" cy="15654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" name="Linha"/>
          <p:cNvSpPr/>
          <p:nvPr/>
        </p:nvSpPr>
        <p:spPr>
          <a:xfrm flipV="1">
            <a:off x="1867819" y="7464340"/>
            <a:ext cx="1" cy="15654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" name="Uber Donativos"/>
          <p:cNvSpPr txBox="1"/>
          <p:nvPr/>
        </p:nvSpPr>
        <p:spPr>
          <a:xfrm>
            <a:off x="3515144" y="8820848"/>
            <a:ext cx="1240537" cy="287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Uber Donativos</a:t>
            </a:r>
          </a:p>
        </p:txBody>
      </p:sp>
      <p:sp>
        <p:nvSpPr>
          <p:cNvPr id="181" name="Linha"/>
          <p:cNvSpPr/>
          <p:nvPr/>
        </p:nvSpPr>
        <p:spPr>
          <a:xfrm>
            <a:off x="3428988" y="8487251"/>
            <a:ext cx="1559358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" name="Linha"/>
          <p:cNvSpPr/>
          <p:nvPr/>
        </p:nvSpPr>
        <p:spPr>
          <a:xfrm flipV="1">
            <a:off x="5006912" y="8324218"/>
            <a:ext cx="1" cy="15654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" name="Linha"/>
          <p:cNvSpPr/>
          <p:nvPr/>
        </p:nvSpPr>
        <p:spPr>
          <a:xfrm flipV="1">
            <a:off x="3435651" y="8324218"/>
            <a:ext cx="1" cy="15654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4" name="Linha"/>
          <p:cNvSpPr/>
          <p:nvPr/>
        </p:nvSpPr>
        <p:spPr>
          <a:xfrm flipV="1">
            <a:off x="972376" y="7335391"/>
            <a:ext cx="1" cy="115186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" name="Linha"/>
          <p:cNvSpPr/>
          <p:nvPr/>
        </p:nvSpPr>
        <p:spPr>
          <a:xfrm flipV="1">
            <a:off x="1869048" y="8325160"/>
            <a:ext cx="1" cy="15654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Linha"/>
          <p:cNvSpPr/>
          <p:nvPr/>
        </p:nvSpPr>
        <p:spPr>
          <a:xfrm>
            <a:off x="938772" y="8468944"/>
            <a:ext cx="960883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Linha"/>
          <p:cNvSpPr/>
          <p:nvPr/>
        </p:nvSpPr>
        <p:spPr>
          <a:xfrm flipV="1">
            <a:off x="1419213" y="8447082"/>
            <a:ext cx="1" cy="15654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tângulo"/>
          <p:cNvSpPr/>
          <p:nvPr/>
        </p:nvSpPr>
        <p:spPr>
          <a:xfrm>
            <a:off x="7284392" y="5711900"/>
            <a:ext cx="1678237" cy="703809"/>
          </a:xfrm>
          <a:prstGeom prst="rect">
            <a:avLst/>
          </a:prstGeom>
          <a:solidFill>
            <a:schemeClr val="accent2">
              <a:hueOff val="167855"/>
              <a:satOff val="17755"/>
              <a:lumOff val="-16671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0" name="Linha"/>
          <p:cNvSpPr/>
          <p:nvPr/>
        </p:nvSpPr>
        <p:spPr>
          <a:xfrm flipV="1">
            <a:off x="4135412" y="8501861"/>
            <a:ext cx="1" cy="15654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1" name="Linha"/>
          <p:cNvSpPr/>
          <p:nvPr/>
        </p:nvSpPr>
        <p:spPr>
          <a:xfrm>
            <a:off x="2327988" y="6968013"/>
            <a:ext cx="304118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" name="Linha"/>
          <p:cNvSpPr/>
          <p:nvPr/>
        </p:nvSpPr>
        <p:spPr>
          <a:xfrm flipV="1">
            <a:off x="6369124" y="1870602"/>
            <a:ext cx="1" cy="28768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" name="Presidente…"/>
          <p:cNvSpPr/>
          <p:nvPr/>
        </p:nvSpPr>
        <p:spPr>
          <a:xfrm>
            <a:off x="5262710" y="2161505"/>
            <a:ext cx="2238228" cy="703809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400">
                <a:solidFill>
                  <a:srgbClr val="FFFFFF"/>
                </a:solidFill>
              </a:defRPr>
            </a:pPr>
            <a:r>
              <a:t>Presidente</a:t>
            </a:r>
          </a:p>
          <a:p>
            <a:pPr>
              <a:defRPr sz="1400">
                <a:solidFill>
                  <a:srgbClr val="FFFFFF"/>
                </a:solidFill>
              </a:defRPr>
            </a:pPr>
            <a:r>
              <a:t>Executivo</a:t>
            </a:r>
          </a:p>
        </p:txBody>
      </p:sp>
      <p:sp>
        <p:nvSpPr>
          <p:cNvPr id="194" name="Retângulo"/>
          <p:cNvSpPr/>
          <p:nvPr/>
        </p:nvSpPr>
        <p:spPr>
          <a:xfrm>
            <a:off x="8092033" y="2535967"/>
            <a:ext cx="2009032" cy="55567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" name="Brainstorm"/>
          <p:cNvSpPr/>
          <p:nvPr/>
        </p:nvSpPr>
        <p:spPr>
          <a:xfrm>
            <a:off x="8092033" y="2535967"/>
            <a:ext cx="1907305" cy="43393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300"/>
            </a:lvl1pPr>
          </a:lstStyle>
          <a:p>
            <a:pPr/>
            <a:r>
              <a:t>Brainstorm</a:t>
            </a:r>
          </a:p>
        </p:txBody>
      </p:sp>
      <p:sp>
        <p:nvSpPr>
          <p:cNvPr id="196" name="Apoio Jurídico"/>
          <p:cNvSpPr/>
          <p:nvPr/>
        </p:nvSpPr>
        <p:spPr>
          <a:xfrm>
            <a:off x="8092033" y="3237245"/>
            <a:ext cx="2009032" cy="5556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300"/>
            </a:lvl1pPr>
          </a:lstStyle>
          <a:p>
            <a:pPr/>
            <a:r>
              <a:t>Apoio Jurídico</a:t>
            </a:r>
          </a:p>
        </p:txBody>
      </p:sp>
      <p:sp>
        <p:nvSpPr>
          <p:cNvPr id="197" name="Apoio T.I."/>
          <p:cNvSpPr/>
          <p:nvPr/>
        </p:nvSpPr>
        <p:spPr>
          <a:xfrm>
            <a:off x="8092033" y="3938523"/>
            <a:ext cx="2009032" cy="5556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300"/>
            </a:lvl1pPr>
          </a:lstStyle>
          <a:p>
            <a:pPr/>
            <a:r>
              <a:t>Apoio T.I.</a:t>
            </a:r>
          </a:p>
        </p:txBody>
      </p:sp>
      <p:sp>
        <p:nvSpPr>
          <p:cNvPr id="198" name="Apoio Contabilístico"/>
          <p:cNvSpPr/>
          <p:nvPr/>
        </p:nvSpPr>
        <p:spPr>
          <a:xfrm>
            <a:off x="8092033" y="4646176"/>
            <a:ext cx="2009032" cy="5556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300"/>
            </a:lvl1pPr>
          </a:lstStyle>
          <a:p>
            <a:pPr/>
            <a:r>
              <a:t>Apoio Contabilístico</a:t>
            </a:r>
          </a:p>
        </p:txBody>
      </p:sp>
      <p:sp>
        <p:nvSpPr>
          <p:cNvPr id="199" name="Assembléia Geral…"/>
          <p:cNvSpPr/>
          <p:nvPr/>
        </p:nvSpPr>
        <p:spPr>
          <a:xfrm>
            <a:off x="5274220" y="360759"/>
            <a:ext cx="2215208" cy="7038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300"/>
            </a:pPr>
            <a:r>
              <a:t>Assembléia Geral </a:t>
            </a:r>
          </a:p>
          <a:p>
            <a:pPr>
              <a:defRPr sz="1300"/>
            </a:pPr>
            <a:r>
              <a:t>de </a:t>
            </a:r>
          </a:p>
          <a:p>
            <a:pPr>
              <a:defRPr sz="1300"/>
            </a:pPr>
            <a:r>
              <a:t>Sócios</a:t>
            </a:r>
          </a:p>
        </p:txBody>
      </p:sp>
      <p:sp>
        <p:nvSpPr>
          <p:cNvPr id="200" name="Conselho Fiscal"/>
          <p:cNvSpPr/>
          <p:nvPr/>
        </p:nvSpPr>
        <p:spPr>
          <a:xfrm>
            <a:off x="8439584" y="770112"/>
            <a:ext cx="1678236" cy="86915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300"/>
            </a:lvl1pPr>
          </a:lstStyle>
          <a:p>
            <a:pPr/>
            <a:r>
              <a:t>Conselho Fiscal</a:t>
            </a:r>
          </a:p>
        </p:txBody>
      </p:sp>
      <p:sp>
        <p:nvSpPr>
          <p:cNvPr id="201" name="Network Pessoas Individuais"/>
          <p:cNvSpPr/>
          <p:nvPr/>
        </p:nvSpPr>
        <p:spPr>
          <a:xfrm>
            <a:off x="873274" y="2480241"/>
            <a:ext cx="2628949" cy="5556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300"/>
            </a:lvl1pPr>
          </a:lstStyle>
          <a:p>
            <a:pPr/>
            <a:r>
              <a:t>Network Pessoas Individuais</a:t>
            </a:r>
          </a:p>
        </p:txBody>
      </p:sp>
      <p:sp>
        <p:nvSpPr>
          <p:cNvPr id="202" name="Network Empresas"/>
          <p:cNvSpPr/>
          <p:nvPr/>
        </p:nvSpPr>
        <p:spPr>
          <a:xfrm>
            <a:off x="873274" y="3179280"/>
            <a:ext cx="2628949" cy="5556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300"/>
            </a:lvl1pPr>
          </a:lstStyle>
          <a:p>
            <a:pPr/>
            <a:r>
              <a:t>Network Empresas</a:t>
            </a:r>
          </a:p>
        </p:txBody>
      </p:sp>
      <p:sp>
        <p:nvSpPr>
          <p:cNvPr id="203" name="Network…"/>
          <p:cNvSpPr/>
          <p:nvPr/>
        </p:nvSpPr>
        <p:spPr>
          <a:xfrm>
            <a:off x="873274" y="3883143"/>
            <a:ext cx="2628949" cy="5556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300"/>
            </a:pPr>
            <a:r>
              <a:t>Network </a:t>
            </a:r>
          </a:p>
          <a:p>
            <a:pPr>
              <a:defRPr sz="1300"/>
            </a:pPr>
            <a:r>
              <a:t>RP + Fig. Públicas + Jornalistas</a:t>
            </a:r>
          </a:p>
        </p:txBody>
      </p:sp>
      <p:sp>
        <p:nvSpPr>
          <p:cNvPr id="204" name="Candidaturas e Financiamentos"/>
          <p:cNvSpPr/>
          <p:nvPr/>
        </p:nvSpPr>
        <p:spPr>
          <a:xfrm>
            <a:off x="883196" y="4578553"/>
            <a:ext cx="2628949" cy="55567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300"/>
            </a:lvl1pPr>
          </a:lstStyle>
          <a:p>
            <a:pPr/>
            <a:r>
              <a:t>Candidaturas e Financiamentos</a:t>
            </a:r>
          </a:p>
        </p:txBody>
      </p:sp>
      <p:sp>
        <p:nvSpPr>
          <p:cNvPr id="205" name="Retângulo"/>
          <p:cNvSpPr/>
          <p:nvPr/>
        </p:nvSpPr>
        <p:spPr>
          <a:xfrm>
            <a:off x="10357792" y="5717828"/>
            <a:ext cx="1678237" cy="703809"/>
          </a:xfrm>
          <a:prstGeom prst="rect">
            <a:avLst/>
          </a:prstGeom>
          <a:solidFill>
            <a:schemeClr val="accent2">
              <a:hueOff val="167855"/>
              <a:satOff val="17755"/>
              <a:lumOff val="-16671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6" name="Retângulo"/>
          <p:cNvSpPr/>
          <p:nvPr/>
        </p:nvSpPr>
        <p:spPr>
          <a:xfrm>
            <a:off x="1594494" y="5717828"/>
            <a:ext cx="1678237" cy="703809"/>
          </a:xfrm>
          <a:prstGeom prst="rect">
            <a:avLst/>
          </a:prstGeom>
          <a:solidFill>
            <a:schemeClr val="accent2">
              <a:hueOff val="167855"/>
              <a:satOff val="17755"/>
              <a:lumOff val="-16671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7" name="Colónia de Férias…"/>
          <p:cNvSpPr/>
          <p:nvPr/>
        </p:nvSpPr>
        <p:spPr>
          <a:xfrm>
            <a:off x="688428" y="6629151"/>
            <a:ext cx="1678237" cy="703809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300"/>
            </a:pPr>
            <a:r>
              <a:t>Colónia de Férias</a:t>
            </a:r>
          </a:p>
          <a:p>
            <a:pPr>
              <a:defRPr sz="1300"/>
            </a:pPr>
            <a:r>
              <a:t>(Cova do Mar)</a:t>
            </a:r>
          </a:p>
        </p:txBody>
      </p:sp>
      <p:sp>
        <p:nvSpPr>
          <p:cNvPr id="208" name="Retângulo"/>
          <p:cNvSpPr/>
          <p:nvPr/>
        </p:nvSpPr>
        <p:spPr>
          <a:xfrm>
            <a:off x="2593428" y="6631583"/>
            <a:ext cx="1678237" cy="703809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9" name="&quot;Rebenta…"/>
          <p:cNvSpPr/>
          <p:nvPr/>
        </p:nvSpPr>
        <p:spPr>
          <a:xfrm>
            <a:off x="1228330" y="7621296"/>
            <a:ext cx="1278980" cy="703809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300"/>
            </a:pPr>
            <a:r>
              <a:t>"Rebenta </a:t>
            </a:r>
          </a:p>
          <a:p>
            <a:pPr>
              <a:defRPr sz="1300"/>
            </a:pPr>
            <a:r>
              <a:t>a Bolha”</a:t>
            </a:r>
          </a:p>
        </p:txBody>
      </p:sp>
      <p:sp>
        <p:nvSpPr>
          <p:cNvPr id="210" name="Retângulo"/>
          <p:cNvSpPr/>
          <p:nvPr/>
        </p:nvSpPr>
        <p:spPr>
          <a:xfrm>
            <a:off x="2724781" y="7621296"/>
            <a:ext cx="1347256" cy="703809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1" name="Retângulo"/>
          <p:cNvSpPr/>
          <p:nvPr/>
        </p:nvSpPr>
        <p:spPr>
          <a:xfrm>
            <a:off x="4256361" y="7621296"/>
            <a:ext cx="1278980" cy="703809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2" name="Retângulo"/>
          <p:cNvSpPr/>
          <p:nvPr/>
        </p:nvSpPr>
        <p:spPr>
          <a:xfrm>
            <a:off x="523031" y="8612784"/>
            <a:ext cx="2009032" cy="7038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3" name="Retângulo"/>
          <p:cNvSpPr/>
          <p:nvPr/>
        </p:nvSpPr>
        <p:spPr>
          <a:xfrm>
            <a:off x="3296294" y="8612784"/>
            <a:ext cx="1678237" cy="7038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4" name="DIREITOS…"/>
          <p:cNvSpPr txBox="1"/>
          <p:nvPr/>
        </p:nvSpPr>
        <p:spPr>
          <a:xfrm>
            <a:off x="1977022" y="5824714"/>
            <a:ext cx="913182" cy="47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DIREITOS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HUMANOS</a:t>
            </a:r>
          </a:p>
        </p:txBody>
      </p:sp>
      <p:sp>
        <p:nvSpPr>
          <p:cNvPr id="215" name="DIREITOS…"/>
          <p:cNvSpPr txBox="1"/>
          <p:nvPr/>
        </p:nvSpPr>
        <p:spPr>
          <a:xfrm>
            <a:off x="10519111" y="5830642"/>
            <a:ext cx="1355599" cy="47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DIREITOS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MEIO AMBIENTE</a:t>
            </a:r>
          </a:p>
        </p:txBody>
      </p:sp>
      <p:sp>
        <p:nvSpPr>
          <p:cNvPr id="216" name="&quot;Querido, mudei…"/>
          <p:cNvSpPr txBox="1"/>
          <p:nvPr/>
        </p:nvSpPr>
        <p:spPr>
          <a:xfrm>
            <a:off x="2676483" y="7722482"/>
            <a:ext cx="1443851" cy="5032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300"/>
            </a:pPr>
            <a:r>
              <a:t>"Querido, mudei </a:t>
            </a:r>
          </a:p>
          <a:p>
            <a:pPr>
              <a:defRPr sz="1300"/>
            </a:pPr>
            <a:r>
              <a:t>o bairro!"</a:t>
            </a:r>
          </a:p>
        </p:txBody>
      </p:sp>
      <p:sp>
        <p:nvSpPr>
          <p:cNvPr id="217" name="&quot;Cuida dos…"/>
          <p:cNvSpPr txBox="1"/>
          <p:nvPr/>
        </p:nvSpPr>
        <p:spPr>
          <a:xfrm>
            <a:off x="4380135" y="7721595"/>
            <a:ext cx="1031432" cy="5032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300"/>
            </a:pPr>
            <a:r>
              <a:t>"Cuida dos </a:t>
            </a:r>
          </a:p>
          <a:p>
            <a:pPr>
              <a:defRPr sz="1300"/>
            </a:pPr>
            <a:r>
              <a:t>Outros!"</a:t>
            </a:r>
          </a:p>
        </p:txBody>
      </p:sp>
      <p:sp>
        <p:nvSpPr>
          <p:cNvPr id="218" name="Monitores/Professores…"/>
          <p:cNvSpPr txBox="1"/>
          <p:nvPr/>
        </p:nvSpPr>
        <p:spPr>
          <a:xfrm>
            <a:off x="569941" y="8713082"/>
            <a:ext cx="1915212" cy="5032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300"/>
            </a:pPr>
            <a:r>
              <a:t>Monitores/Professores</a:t>
            </a:r>
          </a:p>
          <a:p>
            <a:pPr>
              <a:defRPr sz="1300"/>
            </a:pPr>
            <a:r>
              <a:t>crianças</a:t>
            </a:r>
          </a:p>
        </p:txBody>
      </p:sp>
      <p:sp>
        <p:nvSpPr>
          <p:cNvPr id="219" name="Linha"/>
          <p:cNvSpPr/>
          <p:nvPr/>
        </p:nvSpPr>
        <p:spPr>
          <a:xfrm flipV="1">
            <a:off x="6381824" y="1060850"/>
            <a:ext cx="1" cy="28768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0" name="Conselho Direcção"/>
          <p:cNvSpPr/>
          <p:nvPr/>
        </p:nvSpPr>
        <p:spPr>
          <a:xfrm>
            <a:off x="5274220" y="1261132"/>
            <a:ext cx="2215208" cy="7038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300"/>
            </a:lvl1pPr>
          </a:lstStyle>
          <a:p>
            <a:pPr/>
            <a:r>
              <a:t>Conselho Direcção</a:t>
            </a:r>
          </a:p>
        </p:txBody>
      </p:sp>
      <p:sp>
        <p:nvSpPr>
          <p:cNvPr id="221" name="Linha"/>
          <p:cNvSpPr/>
          <p:nvPr/>
        </p:nvSpPr>
        <p:spPr>
          <a:xfrm>
            <a:off x="6411625" y="1178826"/>
            <a:ext cx="200903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Linha"/>
          <p:cNvSpPr/>
          <p:nvPr/>
        </p:nvSpPr>
        <p:spPr>
          <a:xfrm>
            <a:off x="2531710" y="5434850"/>
            <a:ext cx="865104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3" name="Linha"/>
          <p:cNvSpPr/>
          <p:nvPr/>
        </p:nvSpPr>
        <p:spPr>
          <a:xfrm flipV="1">
            <a:off x="2517551" y="5417780"/>
            <a:ext cx="1" cy="28768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4" name="Linha"/>
          <p:cNvSpPr/>
          <p:nvPr/>
        </p:nvSpPr>
        <p:spPr>
          <a:xfrm flipV="1">
            <a:off x="8123509" y="5423207"/>
            <a:ext cx="1" cy="28768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5" name="Linha"/>
          <p:cNvSpPr/>
          <p:nvPr/>
        </p:nvSpPr>
        <p:spPr>
          <a:xfrm flipV="1">
            <a:off x="11196909" y="5417780"/>
            <a:ext cx="1" cy="28768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6" name="Linha"/>
          <p:cNvSpPr/>
          <p:nvPr/>
        </p:nvSpPr>
        <p:spPr>
          <a:xfrm flipV="1">
            <a:off x="6369123" y="2880162"/>
            <a:ext cx="1" cy="25286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7" name="Linha"/>
          <p:cNvSpPr/>
          <p:nvPr/>
        </p:nvSpPr>
        <p:spPr>
          <a:xfrm>
            <a:off x="6383995" y="2996815"/>
            <a:ext cx="170586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8" name="Linha"/>
          <p:cNvSpPr/>
          <p:nvPr/>
        </p:nvSpPr>
        <p:spPr>
          <a:xfrm>
            <a:off x="6383995" y="3515083"/>
            <a:ext cx="170586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9" name="Linha"/>
          <p:cNvSpPr/>
          <p:nvPr/>
        </p:nvSpPr>
        <p:spPr>
          <a:xfrm>
            <a:off x="6383995" y="4216361"/>
            <a:ext cx="170586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0" name="Linha"/>
          <p:cNvSpPr/>
          <p:nvPr/>
        </p:nvSpPr>
        <p:spPr>
          <a:xfrm>
            <a:off x="6383995" y="4876800"/>
            <a:ext cx="1705867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1" name="Linha"/>
          <p:cNvSpPr/>
          <p:nvPr/>
        </p:nvSpPr>
        <p:spPr>
          <a:xfrm>
            <a:off x="6009425" y="3885371"/>
            <a:ext cx="38565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2" name="Linha"/>
          <p:cNvSpPr/>
          <p:nvPr/>
        </p:nvSpPr>
        <p:spPr>
          <a:xfrm flipV="1">
            <a:off x="3861649" y="2733705"/>
            <a:ext cx="1" cy="2139669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3" name="Linha"/>
          <p:cNvSpPr/>
          <p:nvPr/>
        </p:nvSpPr>
        <p:spPr>
          <a:xfrm>
            <a:off x="3852536" y="3885371"/>
            <a:ext cx="259130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4" name="ATIVISTAS…"/>
          <p:cNvSpPr/>
          <p:nvPr/>
        </p:nvSpPr>
        <p:spPr>
          <a:xfrm>
            <a:off x="4078597" y="3368961"/>
            <a:ext cx="2101151" cy="869157"/>
          </a:xfrm>
          <a:prstGeom prst="rect">
            <a:avLst/>
          </a:prstGeom>
          <a:solidFill>
            <a:schemeClr val="accent2">
              <a:hueOff val="167855"/>
              <a:satOff val="17755"/>
              <a:lumOff val="-1667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300">
                <a:solidFill>
                  <a:srgbClr val="FFFFFF"/>
                </a:solidFill>
              </a:defRPr>
            </a:pPr>
            <a:r>
              <a:t>ATIVISTAS</a:t>
            </a:r>
          </a:p>
          <a:p>
            <a:pPr>
              <a:defRPr sz="1300">
                <a:solidFill>
                  <a:srgbClr val="FFFFFF"/>
                </a:solidFill>
              </a:defRPr>
            </a:pPr>
            <a:r>
              <a:t>#Somostodoscovadomar</a:t>
            </a:r>
          </a:p>
        </p:txBody>
      </p:sp>
      <p:sp>
        <p:nvSpPr>
          <p:cNvPr id="235" name="Linha"/>
          <p:cNvSpPr/>
          <p:nvPr/>
        </p:nvSpPr>
        <p:spPr>
          <a:xfrm>
            <a:off x="3495221" y="2758078"/>
            <a:ext cx="379128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6" name="Linha"/>
          <p:cNvSpPr/>
          <p:nvPr/>
        </p:nvSpPr>
        <p:spPr>
          <a:xfrm>
            <a:off x="3495221" y="3515083"/>
            <a:ext cx="379128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7" name="Linha"/>
          <p:cNvSpPr/>
          <p:nvPr/>
        </p:nvSpPr>
        <p:spPr>
          <a:xfrm>
            <a:off x="3495221" y="4144469"/>
            <a:ext cx="379128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8" name="Linha"/>
          <p:cNvSpPr/>
          <p:nvPr/>
        </p:nvSpPr>
        <p:spPr>
          <a:xfrm>
            <a:off x="3495221" y="4856390"/>
            <a:ext cx="379128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9" name="Linha"/>
          <p:cNvSpPr/>
          <p:nvPr/>
        </p:nvSpPr>
        <p:spPr>
          <a:xfrm flipV="1">
            <a:off x="8123509" y="6378205"/>
            <a:ext cx="1" cy="28768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0" name="R.I.C.O…"/>
          <p:cNvSpPr/>
          <p:nvPr/>
        </p:nvSpPr>
        <p:spPr>
          <a:xfrm>
            <a:off x="7284392" y="6546292"/>
            <a:ext cx="1678237" cy="1108076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300"/>
            </a:pPr>
            <a:r>
              <a:t>R.I.C.O</a:t>
            </a:r>
          </a:p>
          <a:p>
            <a:pPr>
              <a:defRPr sz="1300"/>
            </a:pPr>
            <a:r>
              <a:t>Resgate</a:t>
            </a:r>
          </a:p>
          <a:p>
            <a:pPr>
              <a:defRPr sz="1300"/>
            </a:pPr>
            <a:r>
              <a:t>Intervenção</a:t>
            </a:r>
          </a:p>
          <a:p>
            <a:pPr>
              <a:defRPr sz="1300"/>
            </a:pPr>
            <a:r>
              <a:t>Cães</a:t>
            </a:r>
          </a:p>
          <a:p>
            <a:pPr>
              <a:defRPr sz="1300"/>
            </a:pPr>
            <a:r>
              <a:t>Outro</a:t>
            </a:r>
          </a:p>
        </p:txBody>
      </p:sp>
      <p:sp>
        <p:nvSpPr>
          <p:cNvPr id="241" name="DIREITOS…"/>
          <p:cNvSpPr txBox="1"/>
          <p:nvPr/>
        </p:nvSpPr>
        <p:spPr>
          <a:xfrm>
            <a:off x="7684064" y="5830642"/>
            <a:ext cx="878892" cy="47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DIREITOS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ANIMAIS</a:t>
            </a:r>
          </a:p>
        </p:txBody>
      </p:sp>
      <p:sp>
        <p:nvSpPr>
          <p:cNvPr id="242" name="Linha"/>
          <p:cNvSpPr/>
          <p:nvPr/>
        </p:nvSpPr>
        <p:spPr>
          <a:xfrm flipV="1">
            <a:off x="8123509" y="7633409"/>
            <a:ext cx="1" cy="28768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3" name="Equipa Apoio aos Animais"/>
          <p:cNvSpPr/>
          <p:nvPr/>
        </p:nvSpPr>
        <p:spPr>
          <a:xfrm>
            <a:off x="7284392" y="7784951"/>
            <a:ext cx="1678237" cy="7038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300"/>
            </a:lvl1pPr>
          </a:lstStyle>
          <a:p>
            <a:pPr/>
            <a:r>
              <a:t>Equipa Apoio aos Animais</a:t>
            </a:r>
          </a:p>
        </p:txBody>
      </p:sp>
      <p:sp>
        <p:nvSpPr>
          <p:cNvPr id="244" name="Linha"/>
          <p:cNvSpPr/>
          <p:nvPr/>
        </p:nvSpPr>
        <p:spPr>
          <a:xfrm flipV="1">
            <a:off x="2492746" y="6438368"/>
            <a:ext cx="1" cy="542688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5" name="Fábrica dos Sonhos"/>
          <p:cNvSpPr txBox="1"/>
          <p:nvPr/>
        </p:nvSpPr>
        <p:spPr>
          <a:xfrm>
            <a:off x="2592657" y="6831050"/>
            <a:ext cx="1679779" cy="300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300"/>
            </a:lvl1pPr>
          </a:lstStyle>
          <a:p>
            <a:pPr/>
            <a:r>
              <a:t>Fábrica dos Sonhos</a:t>
            </a:r>
          </a:p>
        </p:txBody>
      </p:sp>
      <p:sp>
        <p:nvSpPr>
          <p:cNvPr id="246" name="Linha"/>
          <p:cNvSpPr/>
          <p:nvPr/>
        </p:nvSpPr>
        <p:spPr>
          <a:xfrm flipV="1">
            <a:off x="3432546" y="7335391"/>
            <a:ext cx="1" cy="28768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7" name="Linha"/>
          <p:cNvSpPr/>
          <p:nvPr/>
        </p:nvSpPr>
        <p:spPr>
          <a:xfrm>
            <a:off x="1852746" y="7479231"/>
            <a:ext cx="301341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8" name="Linha"/>
          <p:cNvSpPr/>
          <p:nvPr/>
        </p:nvSpPr>
        <p:spPr>
          <a:xfrm flipV="1">
            <a:off x="4870450" y="7466530"/>
            <a:ext cx="1" cy="15654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9" name="Linha"/>
          <p:cNvSpPr/>
          <p:nvPr/>
        </p:nvSpPr>
        <p:spPr>
          <a:xfrm flipV="1">
            <a:off x="1867819" y="7464340"/>
            <a:ext cx="1" cy="15654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0" name="Uber Donativos"/>
          <p:cNvSpPr txBox="1"/>
          <p:nvPr/>
        </p:nvSpPr>
        <p:spPr>
          <a:xfrm>
            <a:off x="3468218" y="8814682"/>
            <a:ext cx="1334390" cy="300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300"/>
            </a:lvl1pPr>
          </a:lstStyle>
          <a:p>
            <a:pPr/>
            <a:r>
              <a:t>Uber Donativos</a:t>
            </a:r>
          </a:p>
        </p:txBody>
      </p:sp>
      <p:sp>
        <p:nvSpPr>
          <p:cNvPr id="251" name="Linha"/>
          <p:cNvSpPr/>
          <p:nvPr/>
        </p:nvSpPr>
        <p:spPr>
          <a:xfrm>
            <a:off x="3428988" y="8487251"/>
            <a:ext cx="1559358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2" name="Linha"/>
          <p:cNvSpPr/>
          <p:nvPr/>
        </p:nvSpPr>
        <p:spPr>
          <a:xfrm flipV="1">
            <a:off x="5006912" y="8324218"/>
            <a:ext cx="1" cy="15654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3" name="Linha"/>
          <p:cNvSpPr/>
          <p:nvPr/>
        </p:nvSpPr>
        <p:spPr>
          <a:xfrm flipV="1">
            <a:off x="3435651" y="8324218"/>
            <a:ext cx="1" cy="15654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4" name="Linha"/>
          <p:cNvSpPr/>
          <p:nvPr/>
        </p:nvSpPr>
        <p:spPr>
          <a:xfrm flipV="1">
            <a:off x="972376" y="7335391"/>
            <a:ext cx="1" cy="115186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5" name="Linha"/>
          <p:cNvSpPr/>
          <p:nvPr/>
        </p:nvSpPr>
        <p:spPr>
          <a:xfrm flipV="1">
            <a:off x="1869048" y="8325159"/>
            <a:ext cx="1" cy="15654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6" name="Linha"/>
          <p:cNvSpPr/>
          <p:nvPr/>
        </p:nvSpPr>
        <p:spPr>
          <a:xfrm>
            <a:off x="938772" y="8468945"/>
            <a:ext cx="960883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7" name="Linha"/>
          <p:cNvSpPr/>
          <p:nvPr/>
        </p:nvSpPr>
        <p:spPr>
          <a:xfrm flipV="1">
            <a:off x="1419213" y="8447081"/>
            <a:ext cx="1" cy="15654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