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77" r:id="rId3"/>
    <p:sldId id="276" r:id="rId4"/>
    <p:sldId id="284" r:id="rId5"/>
    <p:sldId id="279" r:id="rId6"/>
    <p:sldId id="281" r:id="rId7"/>
    <p:sldId id="298" r:id="rId8"/>
    <p:sldId id="299" r:id="rId9"/>
    <p:sldId id="300" r:id="rId10"/>
    <p:sldId id="301" r:id="rId11"/>
    <p:sldId id="302" r:id="rId12"/>
    <p:sldId id="303" r:id="rId13"/>
    <p:sldId id="311" r:id="rId14"/>
    <p:sldId id="310" r:id="rId15"/>
    <p:sldId id="282" r:id="rId16"/>
    <p:sldId id="304" r:id="rId17"/>
    <p:sldId id="293" r:id="rId18"/>
    <p:sldId id="278" r:id="rId19"/>
    <p:sldId id="295" r:id="rId20"/>
    <p:sldId id="294" r:id="rId21"/>
    <p:sldId id="296" r:id="rId22"/>
    <p:sldId id="308" r:id="rId23"/>
    <p:sldId id="307" r:id="rId24"/>
    <p:sldId id="256" r:id="rId25"/>
    <p:sldId id="297" r:id="rId26"/>
    <p:sldId id="305" r:id="rId27"/>
    <p:sldId id="306" r:id="rId28"/>
    <p:sldId id="312" r:id="rId29"/>
  </p:sldIdLst>
  <p:sldSz cx="12192000" cy="6858000"/>
  <p:notesSz cx="6889750" cy="967105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32" autoAdjust="0"/>
    <p:restoredTop sz="94660"/>
  </p:normalViewPr>
  <p:slideViewPr>
    <p:cSldViewPr snapToGrid="0">
      <p:cViewPr>
        <p:scale>
          <a:sx n="60" d="100"/>
          <a:sy n="60" d="100"/>
        </p:scale>
        <p:origin x="1050" y="2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AC8F90-8D14-427D-9A0E-12A142D4B516}"/>
              </a:ext>
            </a:extLst>
          </p:cNvPr>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p>
        </p:txBody>
      </p:sp>
      <p:sp>
        <p:nvSpPr>
          <p:cNvPr id="3" name="Subtítulo 2">
            <a:extLst>
              <a:ext uri="{FF2B5EF4-FFF2-40B4-BE49-F238E27FC236}">
                <a16:creationId xmlns:a16="http://schemas.microsoft.com/office/drawing/2014/main" id="{1E308F92-11B1-4F51-9B9F-946FDF58CB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p>
        </p:txBody>
      </p:sp>
      <p:sp>
        <p:nvSpPr>
          <p:cNvPr id="4" name="Marcador de Posição da Data 3">
            <a:extLst>
              <a:ext uri="{FF2B5EF4-FFF2-40B4-BE49-F238E27FC236}">
                <a16:creationId xmlns:a16="http://schemas.microsoft.com/office/drawing/2014/main" id="{11E29A8E-9F33-4677-B15A-8871C7539E6C}"/>
              </a:ext>
            </a:extLst>
          </p:cNvPr>
          <p:cNvSpPr>
            <a:spLocks noGrp="1"/>
          </p:cNvSpPr>
          <p:nvPr>
            <p:ph type="dt" sz="half" idx="10"/>
          </p:nvPr>
        </p:nvSpPr>
        <p:spPr/>
        <p:txBody>
          <a:bodyPr/>
          <a:lstStyle/>
          <a:p>
            <a:fld id="{B7BD9EAF-7C2A-4FE2-A52A-B94521112CF6}" type="datetimeFigureOut">
              <a:rPr lang="pt-PT" smtClean="0"/>
              <a:t>15/01/2020</a:t>
            </a:fld>
            <a:endParaRPr lang="pt-PT"/>
          </a:p>
        </p:txBody>
      </p:sp>
      <p:sp>
        <p:nvSpPr>
          <p:cNvPr id="5" name="Marcador de Posição do Rodapé 4">
            <a:extLst>
              <a:ext uri="{FF2B5EF4-FFF2-40B4-BE49-F238E27FC236}">
                <a16:creationId xmlns:a16="http://schemas.microsoft.com/office/drawing/2014/main" id="{3023A47C-CD6E-4210-92AB-9434F1D02323}"/>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161001EB-B4AC-4854-AE97-5CE1A9B15840}"/>
              </a:ext>
            </a:extLst>
          </p:cNvPr>
          <p:cNvSpPr>
            <a:spLocks noGrp="1"/>
          </p:cNvSpPr>
          <p:nvPr>
            <p:ph type="sldNum" sz="quarter" idx="12"/>
          </p:nvPr>
        </p:nvSpPr>
        <p:spPr/>
        <p:txBody>
          <a:bodyPr/>
          <a:lstStyle/>
          <a:p>
            <a:fld id="{F2BA9AC7-9F18-4DA9-8D11-2666DB2229F1}" type="slidenum">
              <a:rPr lang="pt-PT" smtClean="0"/>
              <a:t>‹nº›</a:t>
            </a:fld>
            <a:endParaRPr lang="pt-PT"/>
          </a:p>
        </p:txBody>
      </p:sp>
    </p:spTree>
    <p:extLst>
      <p:ext uri="{BB962C8B-B14F-4D97-AF65-F5344CB8AC3E}">
        <p14:creationId xmlns:p14="http://schemas.microsoft.com/office/powerpoint/2010/main" val="3275495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1E3CC0-8C30-416E-893F-3CC7AB27ECE0}"/>
              </a:ext>
            </a:extLst>
          </p:cNvPr>
          <p:cNvSpPr>
            <a:spLocks noGrp="1"/>
          </p:cNvSpPr>
          <p:nvPr>
            <p:ph type="title"/>
          </p:nvPr>
        </p:nvSpPr>
        <p:spPr/>
        <p:txBody>
          <a:bodyPr/>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041B139F-13CE-43F4-9EEA-0E69AF91CB6E}"/>
              </a:ext>
            </a:extLst>
          </p:cNvPr>
          <p:cNvSpPr>
            <a:spLocks noGrp="1"/>
          </p:cNvSpPr>
          <p:nvPr>
            <p:ph type="body" orient="vert" idx="1"/>
          </p:nvPr>
        </p:nvSpPr>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284F0166-AA83-4FB2-ACAC-922F29848B1E}"/>
              </a:ext>
            </a:extLst>
          </p:cNvPr>
          <p:cNvSpPr>
            <a:spLocks noGrp="1"/>
          </p:cNvSpPr>
          <p:nvPr>
            <p:ph type="dt" sz="half" idx="10"/>
          </p:nvPr>
        </p:nvSpPr>
        <p:spPr/>
        <p:txBody>
          <a:bodyPr/>
          <a:lstStyle/>
          <a:p>
            <a:fld id="{B7BD9EAF-7C2A-4FE2-A52A-B94521112CF6}" type="datetimeFigureOut">
              <a:rPr lang="pt-PT" smtClean="0"/>
              <a:t>15/01/2020</a:t>
            </a:fld>
            <a:endParaRPr lang="pt-PT"/>
          </a:p>
        </p:txBody>
      </p:sp>
      <p:sp>
        <p:nvSpPr>
          <p:cNvPr id="5" name="Marcador de Posição do Rodapé 4">
            <a:extLst>
              <a:ext uri="{FF2B5EF4-FFF2-40B4-BE49-F238E27FC236}">
                <a16:creationId xmlns:a16="http://schemas.microsoft.com/office/drawing/2014/main" id="{B6829EA8-4EA8-49F8-8874-E0F5AE43FAF5}"/>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DC551789-C1D4-44F7-ACC2-501DD1224543}"/>
              </a:ext>
            </a:extLst>
          </p:cNvPr>
          <p:cNvSpPr>
            <a:spLocks noGrp="1"/>
          </p:cNvSpPr>
          <p:nvPr>
            <p:ph type="sldNum" sz="quarter" idx="12"/>
          </p:nvPr>
        </p:nvSpPr>
        <p:spPr/>
        <p:txBody>
          <a:bodyPr/>
          <a:lstStyle/>
          <a:p>
            <a:fld id="{F2BA9AC7-9F18-4DA9-8D11-2666DB2229F1}" type="slidenum">
              <a:rPr lang="pt-PT" smtClean="0"/>
              <a:t>‹nº›</a:t>
            </a:fld>
            <a:endParaRPr lang="pt-PT"/>
          </a:p>
        </p:txBody>
      </p:sp>
    </p:spTree>
    <p:extLst>
      <p:ext uri="{BB962C8B-B14F-4D97-AF65-F5344CB8AC3E}">
        <p14:creationId xmlns:p14="http://schemas.microsoft.com/office/powerpoint/2010/main" val="769445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8113F2F-F5EE-4FFC-976C-94F2BF350C78}"/>
              </a:ext>
            </a:extLst>
          </p:cNvPr>
          <p:cNvSpPr>
            <a:spLocks noGrp="1"/>
          </p:cNvSpPr>
          <p:nvPr>
            <p:ph type="title" orient="vert"/>
          </p:nvPr>
        </p:nvSpPr>
        <p:spPr>
          <a:xfrm>
            <a:off x="8724900" y="365125"/>
            <a:ext cx="2628900" cy="5811838"/>
          </a:xfrm>
        </p:spPr>
        <p:txBody>
          <a:bodyPr vert="eaVert"/>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44BEAD7C-A6CD-443A-899B-2B10F0ADB3A3}"/>
              </a:ext>
            </a:extLst>
          </p:cNvPr>
          <p:cNvSpPr>
            <a:spLocks noGrp="1"/>
          </p:cNvSpPr>
          <p:nvPr>
            <p:ph type="body" orient="vert" idx="1"/>
          </p:nvPr>
        </p:nvSpPr>
        <p:spPr>
          <a:xfrm>
            <a:off x="838200" y="365125"/>
            <a:ext cx="7734300" cy="5811838"/>
          </a:xfrm>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03365578-E4E8-40F8-909B-7A21292107E4}"/>
              </a:ext>
            </a:extLst>
          </p:cNvPr>
          <p:cNvSpPr>
            <a:spLocks noGrp="1"/>
          </p:cNvSpPr>
          <p:nvPr>
            <p:ph type="dt" sz="half" idx="10"/>
          </p:nvPr>
        </p:nvSpPr>
        <p:spPr/>
        <p:txBody>
          <a:bodyPr/>
          <a:lstStyle/>
          <a:p>
            <a:fld id="{B7BD9EAF-7C2A-4FE2-A52A-B94521112CF6}" type="datetimeFigureOut">
              <a:rPr lang="pt-PT" smtClean="0"/>
              <a:t>15/01/2020</a:t>
            </a:fld>
            <a:endParaRPr lang="pt-PT"/>
          </a:p>
        </p:txBody>
      </p:sp>
      <p:sp>
        <p:nvSpPr>
          <p:cNvPr id="5" name="Marcador de Posição do Rodapé 4">
            <a:extLst>
              <a:ext uri="{FF2B5EF4-FFF2-40B4-BE49-F238E27FC236}">
                <a16:creationId xmlns:a16="http://schemas.microsoft.com/office/drawing/2014/main" id="{BE1602E4-E598-4C05-A2D7-D6D9A3D5C74F}"/>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1BDF5225-B00E-4938-9414-DC5DFC3062FB}"/>
              </a:ext>
            </a:extLst>
          </p:cNvPr>
          <p:cNvSpPr>
            <a:spLocks noGrp="1"/>
          </p:cNvSpPr>
          <p:nvPr>
            <p:ph type="sldNum" sz="quarter" idx="12"/>
          </p:nvPr>
        </p:nvSpPr>
        <p:spPr/>
        <p:txBody>
          <a:bodyPr/>
          <a:lstStyle/>
          <a:p>
            <a:fld id="{F2BA9AC7-9F18-4DA9-8D11-2666DB2229F1}" type="slidenum">
              <a:rPr lang="pt-PT" smtClean="0"/>
              <a:t>‹nº›</a:t>
            </a:fld>
            <a:endParaRPr lang="pt-PT"/>
          </a:p>
        </p:txBody>
      </p:sp>
    </p:spTree>
    <p:extLst>
      <p:ext uri="{BB962C8B-B14F-4D97-AF65-F5344CB8AC3E}">
        <p14:creationId xmlns:p14="http://schemas.microsoft.com/office/powerpoint/2010/main" val="2844779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5890EA-EF2A-4BCE-AFBE-FA1357CA5301}"/>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8B25965D-07D8-4EA2-A3F2-7D36087F3238}"/>
              </a:ext>
            </a:extLst>
          </p:cNvPr>
          <p:cNvSpPr>
            <a:spLocks noGrp="1"/>
          </p:cNvSpPr>
          <p:nvPr>
            <p:ph idx="1"/>
          </p:nvPr>
        </p:nvSpPr>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9985C0FF-4391-4C3B-B4CD-89BB5A6AFBDA}"/>
              </a:ext>
            </a:extLst>
          </p:cNvPr>
          <p:cNvSpPr>
            <a:spLocks noGrp="1"/>
          </p:cNvSpPr>
          <p:nvPr>
            <p:ph type="dt" sz="half" idx="10"/>
          </p:nvPr>
        </p:nvSpPr>
        <p:spPr/>
        <p:txBody>
          <a:bodyPr/>
          <a:lstStyle/>
          <a:p>
            <a:fld id="{B7BD9EAF-7C2A-4FE2-A52A-B94521112CF6}" type="datetimeFigureOut">
              <a:rPr lang="pt-PT" smtClean="0"/>
              <a:t>15/01/2020</a:t>
            </a:fld>
            <a:endParaRPr lang="pt-PT"/>
          </a:p>
        </p:txBody>
      </p:sp>
      <p:sp>
        <p:nvSpPr>
          <p:cNvPr id="5" name="Marcador de Posição do Rodapé 4">
            <a:extLst>
              <a:ext uri="{FF2B5EF4-FFF2-40B4-BE49-F238E27FC236}">
                <a16:creationId xmlns:a16="http://schemas.microsoft.com/office/drawing/2014/main" id="{51303D62-E227-4702-A9A5-9664F1F2E34F}"/>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222C09E1-7C03-44B3-B909-3DE7980ED894}"/>
              </a:ext>
            </a:extLst>
          </p:cNvPr>
          <p:cNvSpPr>
            <a:spLocks noGrp="1"/>
          </p:cNvSpPr>
          <p:nvPr>
            <p:ph type="sldNum" sz="quarter" idx="12"/>
          </p:nvPr>
        </p:nvSpPr>
        <p:spPr/>
        <p:txBody>
          <a:bodyPr/>
          <a:lstStyle/>
          <a:p>
            <a:fld id="{F2BA9AC7-9F18-4DA9-8D11-2666DB2229F1}" type="slidenum">
              <a:rPr lang="pt-PT" smtClean="0"/>
              <a:t>‹nº›</a:t>
            </a:fld>
            <a:endParaRPr lang="pt-PT"/>
          </a:p>
        </p:txBody>
      </p:sp>
    </p:spTree>
    <p:extLst>
      <p:ext uri="{BB962C8B-B14F-4D97-AF65-F5344CB8AC3E}">
        <p14:creationId xmlns:p14="http://schemas.microsoft.com/office/powerpoint/2010/main" val="143991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96C3CA-BAC1-4C8E-A654-958385D176FB}"/>
              </a:ext>
            </a:extLst>
          </p:cNvPr>
          <p:cNvSpPr>
            <a:spLocks noGrp="1"/>
          </p:cNvSpPr>
          <p:nvPr>
            <p:ph type="title"/>
          </p:nvPr>
        </p:nvSpPr>
        <p:spPr>
          <a:xfrm>
            <a:off x="831850" y="1709738"/>
            <a:ext cx="10515600" cy="2852737"/>
          </a:xfrm>
        </p:spPr>
        <p:txBody>
          <a:bodyPr anchor="b"/>
          <a:lstStyle>
            <a:lvl1pPr>
              <a:defRPr sz="6000"/>
            </a:lvl1p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441E4D49-9B2C-40D6-96DE-9B43693356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Clique para editar os estilos do texto de Modelo Global</a:t>
            </a:r>
          </a:p>
        </p:txBody>
      </p:sp>
      <p:sp>
        <p:nvSpPr>
          <p:cNvPr id="4" name="Marcador de Posição da Data 3">
            <a:extLst>
              <a:ext uri="{FF2B5EF4-FFF2-40B4-BE49-F238E27FC236}">
                <a16:creationId xmlns:a16="http://schemas.microsoft.com/office/drawing/2014/main" id="{198FDBEF-3080-47E7-96A5-26FDE6CCB0EA}"/>
              </a:ext>
            </a:extLst>
          </p:cNvPr>
          <p:cNvSpPr>
            <a:spLocks noGrp="1"/>
          </p:cNvSpPr>
          <p:nvPr>
            <p:ph type="dt" sz="half" idx="10"/>
          </p:nvPr>
        </p:nvSpPr>
        <p:spPr/>
        <p:txBody>
          <a:bodyPr/>
          <a:lstStyle/>
          <a:p>
            <a:fld id="{B7BD9EAF-7C2A-4FE2-A52A-B94521112CF6}" type="datetimeFigureOut">
              <a:rPr lang="pt-PT" smtClean="0"/>
              <a:t>15/01/2020</a:t>
            </a:fld>
            <a:endParaRPr lang="pt-PT"/>
          </a:p>
        </p:txBody>
      </p:sp>
      <p:sp>
        <p:nvSpPr>
          <p:cNvPr id="5" name="Marcador de Posição do Rodapé 4">
            <a:extLst>
              <a:ext uri="{FF2B5EF4-FFF2-40B4-BE49-F238E27FC236}">
                <a16:creationId xmlns:a16="http://schemas.microsoft.com/office/drawing/2014/main" id="{F0D7298D-1BF2-4340-9EC9-D94E48FBCFF3}"/>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F340C6B9-E4D7-4C3A-9BAA-92600709AE07}"/>
              </a:ext>
            </a:extLst>
          </p:cNvPr>
          <p:cNvSpPr>
            <a:spLocks noGrp="1"/>
          </p:cNvSpPr>
          <p:nvPr>
            <p:ph type="sldNum" sz="quarter" idx="12"/>
          </p:nvPr>
        </p:nvSpPr>
        <p:spPr/>
        <p:txBody>
          <a:bodyPr/>
          <a:lstStyle/>
          <a:p>
            <a:fld id="{F2BA9AC7-9F18-4DA9-8D11-2666DB2229F1}" type="slidenum">
              <a:rPr lang="pt-PT" smtClean="0"/>
              <a:t>‹nº›</a:t>
            </a:fld>
            <a:endParaRPr lang="pt-PT"/>
          </a:p>
        </p:txBody>
      </p:sp>
    </p:spTree>
    <p:extLst>
      <p:ext uri="{BB962C8B-B14F-4D97-AF65-F5344CB8AC3E}">
        <p14:creationId xmlns:p14="http://schemas.microsoft.com/office/powerpoint/2010/main" val="2720196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58CAB9-40AD-4D24-B057-C4A3E6F367C1}"/>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639BCC42-F548-47DA-AC83-D560568F419D}"/>
              </a:ext>
            </a:extLst>
          </p:cNvPr>
          <p:cNvSpPr>
            <a:spLocks noGrp="1"/>
          </p:cNvSpPr>
          <p:nvPr>
            <p:ph sz="half" idx="1"/>
          </p:nvPr>
        </p:nvSpPr>
        <p:spPr>
          <a:xfrm>
            <a:off x="838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a:extLst>
              <a:ext uri="{FF2B5EF4-FFF2-40B4-BE49-F238E27FC236}">
                <a16:creationId xmlns:a16="http://schemas.microsoft.com/office/drawing/2014/main" id="{A3556B37-586E-493D-9DB1-68F29B0F01CD}"/>
              </a:ext>
            </a:extLst>
          </p:cNvPr>
          <p:cNvSpPr>
            <a:spLocks noGrp="1"/>
          </p:cNvSpPr>
          <p:nvPr>
            <p:ph sz="half" idx="2"/>
          </p:nvPr>
        </p:nvSpPr>
        <p:spPr>
          <a:xfrm>
            <a:off x="6172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a:extLst>
              <a:ext uri="{FF2B5EF4-FFF2-40B4-BE49-F238E27FC236}">
                <a16:creationId xmlns:a16="http://schemas.microsoft.com/office/drawing/2014/main" id="{0773264D-2FD4-4DF1-8C4F-549FC8CD30BB}"/>
              </a:ext>
            </a:extLst>
          </p:cNvPr>
          <p:cNvSpPr>
            <a:spLocks noGrp="1"/>
          </p:cNvSpPr>
          <p:nvPr>
            <p:ph type="dt" sz="half" idx="10"/>
          </p:nvPr>
        </p:nvSpPr>
        <p:spPr/>
        <p:txBody>
          <a:bodyPr/>
          <a:lstStyle/>
          <a:p>
            <a:fld id="{B7BD9EAF-7C2A-4FE2-A52A-B94521112CF6}" type="datetimeFigureOut">
              <a:rPr lang="pt-PT" smtClean="0"/>
              <a:t>15/01/2020</a:t>
            </a:fld>
            <a:endParaRPr lang="pt-PT"/>
          </a:p>
        </p:txBody>
      </p:sp>
      <p:sp>
        <p:nvSpPr>
          <p:cNvPr id="6" name="Marcador de Posição do Rodapé 5">
            <a:extLst>
              <a:ext uri="{FF2B5EF4-FFF2-40B4-BE49-F238E27FC236}">
                <a16:creationId xmlns:a16="http://schemas.microsoft.com/office/drawing/2014/main" id="{30814F9C-8EEB-49F3-A831-8A22EC9C5A5C}"/>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30462723-9590-4A89-82AD-BDD4BF18D03E}"/>
              </a:ext>
            </a:extLst>
          </p:cNvPr>
          <p:cNvSpPr>
            <a:spLocks noGrp="1"/>
          </p:cNvSpPr>
          <p:nvPr>
            <p:ph type="sldNum" sz="quarter" idx="12"/>
          </p:nvPr>
        </p:nvSpPr>
        <p:spPr/>
        <p:txBody>
          <a:bodyPr/>
          <a:lstStyle/>
          <a:p>
            <a:fld id="{F2BA9AC7-9F18-4DA9-8D11-2666DB2229F1}" type="slidenum">
              <a:rPr lang="pt-PT" smtClean="0"/>
              <a:t>‹nº›</a:t>
            </a:fld>
            <a:endParaRPr lang="pt-PT"/>
          </a:p>
        </p:txBody>
      </p:sp>
    </p:spTree>
    <p:extLst>
      <p:ext uri="{BB962C8B-B14F-4D97-AF65-F5344CB8AC3E}">
        <p14:creationId xmlns:p14="http://schemas.microsoft.com/office/powerpoint/2010/main" val="3859443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48517F-AC63-4383-987E-52FF1E39F15A}"/>
              </a:ext>
            </a:extLst>
          </p:cNvPr>
          <p:cNvSpPr>
            <a:spLocks noGrp="1"/>
          </p:cNvSpPr>
          <p:nvPr>
            <p:ph type="title"/>
          </p:nvPr>
        </p:nvSpPr>
        <p:spPr>
          <a:xfrm>
            <a:off x="839788" y="365125"/>
            <a:ext cx="10515600" cy="1325563"/>
          </a:xfrm>
        </p:spPr>
        <p:txBody>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66B91195-8ED5-421F-861A-96C47BE928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4" name="Marcador de Posição de Conteúdo 3">
            <a:extLst>
              <a:ext uri="{FF2B5EF4-FFF2-40B4-BE49-F238E27FC236}">
                <a16:creationId xmlns:a16="http://schemas.microsoft.com/office/drawing/2014/main" id="{B34B7BA1-C377-4FB7-A30C-B3F32113BC2E}"/>
              </a:ext>
            </a:extLst>
          </p:cNvPr>
          <p:cNvSpPr>
            <a:spLocks noGrp="1"/>
          </p:cNvSpPr>
          <p:nvPr>
            <p:ph sz="half" idx="2"/>
          </p:nvPr>
        </p:nvSpPr>
        <p:spPr>
          <a:xfrm>
            <a:off x="839788" y="2505075"/>
            <a:ext cx="5157787"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a:extLst>
              <a:ext uri="{FF2B5EF4-FFF2-40B4-BE49-F238E27FC236}">
                <a16:creationId xmlns:a16="http://schemas.microsoft.com/office/drawing/2014/main" id="{04BE72F6-490D-4310-B8A3-66AFB9299C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6" name="Marcador de Posição de Conteúdo 5">
            <a:extLst>
              <a:ext uri="{FF2B5EF4-FFF2-40B4-BE49-F238E27FC236}">
                <a16:creationId xmlns:a16="http://schemas.microsoft.com/office/drawing/2014/main" id="{B60E29F7-9EC7-4369-B588-9012A5CA1AAB}"/>
              </a:ext>
            </a:extLst>
          </p:cNvPr>
          <p:cNvSpPr>
            <a:spLocks noGrp="1"/>
          </p:cNvSpPr>
          <p:nvPr>
            <p:ph sz="quarter" idx="4"/>
          </p:nvPr>
        </p:nvSpPr>
        <p:spPr>
          <a:xfrm>
            <a:off x="6172200" y="2505075"/>
            <a:ext cx="5183188"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a:extLst>
              <a:ext uri="{FF2B5EF4-FFF2-40B4-BE49-F238E27FC236}">
                <a16:creationId xmlns:a16="http://schemas.microsoft.com/office/drawing/2014/main" id="{38AF6470-AE69-43DE-9EEA-958FEAA13A59}"/>
              </a:ext>
            </a:extLst>
          </p:cNvPr>
          <p:cNvSpPr>
            <a:spLocks noGrp="1"/>
          </p:cNvSpPr>
          <p:nvPr>
            <p:ph type="dt" sz="half" idx="10"/>
          </p:nvPr>
        </p:nvSpPr>
        <p:spPr/>
        <p:txBody>
          <a:bodyPr/>
          <a:lstStyle/>
          <a:p>
            <a:fld id="{B7BD9EAF-7C2A-4FE2-A52A-B94521112CF6}" type="datetimeFigureOut">
              <a:rPr lang="pt-PT" smtClean="0"/>
              <a:t>15/01/2020</a:t>
            </a:fld>
            <a:endParaRPr lang="pt-PT"/>
          </a:p>
        </p:txBody>
      </p:sp>
      <p:sp>
        <p:nvSpPr>
          <p:cNvPr id="8" name="Marcador de Posição do Rodapé 7">
            <a:extLst>
              <a:ext uri="{FF2B5EF4-FFF2-40B4-BE49-F238E27FC236}">
                <a16:creationId xmlns:a16="http://schemas.microsoft.com/office/drawing/2014/main" id="{1B7CAAB3-8542-4189-B4F3-FE0C0E03EBDE}"/>
              </a:ext>
            </a:extLst>
          </p:cNvPr>
          <p:cNvSpPr>
            <a:spLocks noGrp="1"/>
          </p:cNvSpPr>
          <p:nvPr>
            <p:ph type="ftr" sz="quarter" idx="11"/>
          </p:nvPr>
        </p:nvSpPr>
        <p:spPr/>
        <p:txBody>
          <a:bodyPr/>
          <a:lstStyle/>
          <a:p>
            <a:endParaRPr lang="pt-PT"/>
          </a:p>
        </p:txBody>
      </p:sp>
      <p:sp>
        <p:nvSpPr>
          <p:cNvPr id="9" name="Marcador de Posição do Número do Diapositivo 8">
            <a:extLst>
              <a:ext uri="{FF2B5EF4-FFF2-40B4-BE49-F238E27FC236}">
                <a16:creationId xmlns:a16="http://schemas.microsoft.com/office/drawing/2014/main" id="{AA34F448-D37A-4B7A-9D72-7ACEC47E55AA}"/>
              </a:ext>
            </a:extLst>
          </p:cNvPr>
          <p:cNvSpPr>
            <a:spLocks noGrp="1"/>
          </p:cNvSpPr>
          <p:nvPr>
            <p:ph type="sldNum" sz="quarter" idx="12"/>
          </p:nvPr>
        </p:nvSpPr>
        <p:spPr/>
        <p:txBody>
          <a:bodyPr/>
          <a:lstStyle/>
          <a:p>
            <a:fld id="{F2BA9AC7-9F18-4DA9-8D11-2666DB2229F1}" type="slidenum">
              <a:rPr lang="pt-PT" smtClean="0"/>
              <a:t>‹nº›</a:t>
            </a:fld>
            <a:endParaRPr lang="pt-PT"/>
          </a:p>
        </p:txBody>
      </p:sp>
    </p:spTree>
    <p:extLst>
      <p:ext uri="{BB962C8B-B14F-4D97-AF65-F5344CB8AC3E}">
        <p14:creationId xmlns:p14="http://schemas.microsoft.com/office/powerpoint/2010/main" val="259603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D5E31-07A6-4E07-A52D-A76FA0D27ECB}"/>
              </a:ext>
            </a:extLst>
          </p:cNvPr>
          <p:cNvSpPr>
            <a:spLocks noGrp="1"/>
          </p:cNvSpPr>
          <p:nvPr>
            <p:ph type="title"/>
          </p:nvPr>
        </p:nvSpPr>
        <p:spPr/>
        <p:txBody>
          <a:bodyPr/>
          <a:lstStyle/>
          <a:p>
            <a:r>
              <a:rPr lang="pt-PT"/>
              <a:t>Clique para editar o estilo de título do Modelo Global</a:t>
            </a:r>
          </a:p>
        </p:txBody>
      </p:sp>
      <p:sp>
        <p:nvSpPr>
          <p:cNvPr id="3" name="Marcador de Posição da Data 2">
            <a:extLst>
              <a:ext uri="{FF2B5EF4-FFF2-40B4-BE49-F238E27FC236}">
                <a16:creationId xmlns:a16="http://schemas.microsoft.com/office/drawing/2014/main" id="{AEA13B47-F7BA-493E-9682-A5093A244CEB}"/>
              </a:ext>
            </a:extLst>
          </p:cNvPr>
          <p:cNvSpPr>
            <a:spLocks noGrp="1"/>
          </p:cNvSpPr>
          <p:nvPr>
            <p:ph type="dt" sz="half" idx="10"/>
          </p:nvPr>
        </p:nvSpPr>
        <p:spPr/>
        <p:txBody>
          <a:bodyPr/>
          <a:lstStyle/>
          <a:p>
            <a:fld id="{B7BD9EAF-7C2A-4FE2-A52A-B94521112CF6}" type="datetimeFigureOut">
              <a:rPr lang="pt-PT" smtClean="0"/>
              <a:t>15/01/2020</a:t>
            </a:fld>
            <a:endParaRPr lang="pt-PT"/>
          </a:p>
        </p:txBody>
      </p:sp>
      <p:sp>
        <p:nvSpPr>
          <p:cNvPr id="4" name="Marcador de Posição do Rodapé 3">
            <a:extLst>
              <a:ext uri="{FF2B5EF4-FFF2-40B4-BE49-F238E27FC236}">
                <a16:creationId xmlns:a16="http://schemas.microsoft.com/office/drawing/2014/main" id="{D9662683-D2F7-4589-8FD9-AAAA6A53A797}"/>
              </a:ext>
            </a:extLst>
          </p:cNvPr>
          <p:cNvSpPr>
            <a:spLocks noGrp="1"/>
          </p:cNvSpPr>
          <p:nvPr>
            <p:ph type="ftr" sz="quarter" idx="11"/>
          </p:nvPr>
        </p:nvSpPr>
        <p:spPr/>
        <p:txBody>
          <a:bodyPr/>
          <a:lstStyle/>
          <a:p>
            <a:endParaRPr lang="pt-PT"/>
          </a:p>
        </p:txBody>
      </p:sp>
      <p:sp>
        <p:nvSpPr>
          <p:cNvPr id="5" name="Marcador de Posição do Número do Diapositivo 4">
            <a:extLst>
              <a:ext uri="{FF2B5EF4-FFF2-40B4-BE49-F238E27FC236}">
                <a16:creationId xmlns:a16="http://schemas.microsoft.com/office/drawing/2014/main" id="{93DAF70D-8560-443F-8F86-D33BBA261EFA}"/>
              </a:ext>
            </a:extLst>
          </p:cNvPr>
          <p:cNvSpPr>
            <a:spLocks noGrp="1"/>
          </p:cNvSpPr>
          <p:nvPr>
            <p:ph type="sldNum" sz="quarter" idx="12"/>
          </p:nvPr>
        </p:nvSpPr>
        <p:spPr/>
        <p:txBody>
          <a:bodyPr/>
          <a:lstStyle/>
          <a:p>
            <a:fld id="{F2BA9AC7-9F18-4DA9-8D11-2666DB2229F1}" type="slidenum">
              <a:rPr lang="pt-PT" smtClean="0"/>
              <a:t>‹nº›</a:t>
            </a:fld>
            <a:endParaRPr lang="pt-PT"/>
          </a:p>
        </p:txBody>
      </p:sp>
    </p:spTree>
    <p:extLst>
      <p:ext uri="{BB962C8B-B14F-4D97-AF65-F5344CB8AC3E}">
        <p14:creationId xmlns:p14="http://schemas.microsoft.com/office/powerpoint/2010/main" val="4145716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a:extLst>
              <a:ext uri="{FF2B5EF4-FFF2-40B4-BE49-F238E27FC236}">
                <a16:creationId xmlns:a16="http://schemas.microsoft.com/office/drawing/2014/main" id="{4E0E010C-618F-49B2-A96F-36D94D168201}"/>
              </a:ext>
            </a:extLst>
          </p:cNvPr>
          <p:cNvSpPr>
            <a:spLocks noGrp="1"/>
          </p:cNvSpPr>
          <p:nvPr>
            <p:ph type="dt" sz="half" idx="10"/>
          </p:nvPr>
        </p:nvSpPr>
        <p:spPr/>
        <p:txBody>
          <a:bodyPr/>
          <a:lstStyle/>
          <a:p>
            <a:fld id="{B7BD9EAF-7C2A-4FE2-A52A-B94521112CF6}" type="datetimeFigureOut">
              <a:rPr lang="pt-PT" smtClean="0"/>
              <a:t>15/01/2020</a:t>
            </a:fld>
            <a:endParaRPr lang="pt-PT"/>
          </a:p>
        </p:txBody>
      </p:sp>
      <p:sp>
        <p:nvSpPr>
          <p:cNvPr id="3" name="Marcador de Posição do Rodapé 2">
            <a:extLst>
              <a:ext uri="{FF2B5EF4-FFF2-40B4-BE49-F238E27FC236}">
                <a16:creationId xmlns:a16="http://schemas.microsoft.com/office/drawing/2014/main" id="{F61062B6-1301-4697-AA73-7CF3BF963AFE}"/>
              </a:ext>
            </a:extLst>
          </p:cNvPr>
          <p:cNvSpPr>
            <a:spLocks noGrp="1"/>
          </p:cNvSpPr>
          <p:nvPr>
            <p:ph type="ftr" sz="quarter" idx="11"/>
          </p:nvPr>
        </p:nvSpPr>
        <p:spPr/>
        <p:txBody>
          <a:bodyPr/>
          <a:lstStyle/>
          <a:p>
            <a:endParaRPr lang="pt-PT"/>
          </a:p>
        </p:txBody>
      </p:sp>
      <p:sp>
        <p:nvSpPr>
          <p:cNvPr id="4" name="Marcador de Posição do Número do Diapositivo 3">
            <a:extLst>
              <a:ext uri="{FF2B5EF4-FFF2-40B4-BE49-F238E27FC236}">
                <a16:creationId xmlns:a16="http://schemas.microsoft.com/office/drawing/2014/main" id="{ED858154-EA2E-4662-985D-713B322189F3}"/>
              </a:ext>
            </a:extLst>
          </p:cNvPr>
          <p:cNvSpPr>
            <a:spLocks noGrp="1"/>
          </p:cNvSpPr>
          <p:nvPr>
            <p:ph type="sldNum" sz="quarter" idx="12"/>
          </p:nvPr>
        </p:nvSpPr>
        <p:spPr/>
        <p:txBody>
          <a:bodyPr/>
          <a:lstStyle/>
          <a:p>
            <a:fld id="{F2BA9AC7-9F18-4DA9-8D11-2666DB2229F1}" type="slidenum">
              <a:rPr lang="pt-PT" smtClean="0"/>
              <a:t>‹nº›</a:t>
            </a:fld>
            <a:endParaRPr lang="pt-PT"/>
          </a:p>
        </p:txBody>
      </p:sp>
    </p:spTree>
    <p:extLst>
      <p:ext uri="{BB962C8B-B14F-4D97-AF65-F5344CB8AC3E}">
        <p14:creationId xmlns:p14="http://schemas.microsoft.com/office/powerpoint/2010/main" val="4141419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141AC3-4D2F-4CA9-8822-2EDE2B531CE2}"/>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C68C317C-49E9-409D-BAC6-ADE0F7535B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a:extLst>
              <a:ext uri="{FF2B5EF4-FFF2-40B4-BE49-F238E27FC236}">
                <a16:creationId xmlns:a16="http://schemas.microsoft.com/office/drawing/2014/main" id="{807A2966-0435-4CFB-AF05-478B665A52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0D52AD2F-35C8-48C9-8654-917C90F1E7F8}"/>
              </a:ext>
            </a:extLst>
          </p:cNvPr>
          <p:cNvSpPr>
            <a:spLocks noGrp="1"/>
          </p:cNvSpPr>
          <p:nvPr>
            <p:ph type="dt" sz="half" idx="10"/>
          </p:nvPr>
        </p:nvSpPr>
        <p:spPr/>
        <p:txBody>
          <a:bodyPr/>
          <a:lstStyle/>
          <a:p>
            <a:fld id="{B7BD9EAF-7C2A-4FE2-A52A-B94521112CF6}" type="datetimeFigureOut">
              <a:rPr lang="pt-PT" smtClean="0"/>
              <a:t>15/01/2020</a:t>
            </a:fld>
            <a:endParaRPr lang="pt-PT"/>
          </a:p>
        </p:txBody>
      </p:sp>
      <p:sp>
        <p:nvSpPr>
          <p:cNvPr id="6" name="Marcador de Posição do Rodapé 5">
            <a:extLst>
              <a:ext uri="{FF2B5EF4-FFF2-40B4-BE49-F238E27FC236}">
                <a16:creationId xmlns:a16="http://schemas.microsoft.com/office/drawing/2014/main" id="{CBECB8BD-9EA9-4A30-AD39-43062B696F63}"/>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016A557E-0582-4517-A301-00D29A2FCABD}"/>
              </a:ext>
            </a:extLst>
          </p:cNvPr>
          <p:cNvSpPr>
            <a:spLocks noGrp="1"/>
          </p:cNvSpPr>
          <p:nvPr>
            <p:ph type="sldNum" sz="quarter" idx="12"/>
          </p:nvPr>
        </p:nvSpPr>
        <p:spPr/>
        <p:txBody>
          <a:bodyPr/>
          <a:lstStyle/>
          <a:p>
            <a:fld id="{F2BA9AC7-9F18-4DA9-8D11-2666DB2229F1}" type="slidenum">
              <a:rPr lang="pt-PT" smtClean="0"/>
              <a:t>‹nº›</a:t>
            </a:fld>
            <a:endParaRPr lang="pt-PT"/>
          </a:p>
        </p:txBody>
      </p:sp>
    </p:spTree>
    <p:extLst>
      <p:ext uri="{BB962C8B-B14F-4D97-AF65-F5344CB8AC3E}">
        <p14:creationId xmlns:p14="http://schemas.microsoft.com/office/powerpoint/2010/main" val="225792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8C38B6-20B5-4ABD-BDC5-80076BF2DC9D}"/>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a Imagem 2">
            <a:extLst>
              <a:ext uri="{FF2B5EF4-FFF2-40B4-BE49-F238E27FC236}">
                <a16:creationId xmlns:a16="http://schemas.microsoft.com/office/drawing/2014/main" id="{2B492FBC-DECC-482D-941F-B26376F207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a:extLst>
              <a:ext uri="{FF2B5EF4-FFF2-40B4-BE49-F238E27FC236}">
                <a16:creationId xmlns:a16="http://schemas.microsoft.com/office/drawing/2014/main" id="{BBF0F2DF-15D7-45A7-AEEB-8B7ABD8E38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58E16EDC-3DA8-489A-8B07-873CA47D8656}"/>
              </a:ext>
            </a:extLst>
          </p:cNvPr>
          <p:cNvSpPr>
            <a:spLocks noGrp="1"/>
          </p:cNvSpPr>
          <p:nvPr>
            <p:ph type="dt" sz="half" idx="10"/>
          </p:nvPr>
        </p:nvSpPr>
        <p:spPr/>
        <p:txBody>
          <a:bodyPr/>
          <a:lstStyle/>
          <a:p>
            <a:fld id="{B7BD9EAF-7C2A-4FE2-A52A-B94521112CF6}" type="datetimeFigureOut">
              <a:rPr lang="pt-PT" smtClean="0"/>
              <a:t>15/01/2020</a:t>
            </a:fld>
            <a:endParaRPr lang="pt-PT"/>
          </a:p>
        </p:txBody>
      </p:sp>
      <p:sp>
        <p:nvSpPr>
          <p:cNvPr id="6" name="Marcador de Posição do Rodapé 5">
            <a:extLst>
              <a:ext uri="{FF2B5EF4-FFF2-40B4-BE49-F238E27FC236}">
                <a16:creationId xmlns:a16="http://schemas.microsoft.com/office/drawing/2014/main" id="{97F14957-3625-4A59-9F8F-7EA405A6C795}"/>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CA0E4B0C-81D1-45CB-9994-994B1C85E978}"/>
              </a:ext>
            </a:extLst>
          </p:cNvPr>
          <p:cNvSpPr>
            <a:spLocks noGrp="1"/>
          </p:cNvSpPr>
          <p:nvPr>
            <p:ph type="sldNum" sz="quarter" idx="12"/>
          </p:nvPr>
        </p:nvSpPr>
        <p:spPr/>
        <p:txBody>
          <a:bodyPr/>
          <a:lstStyle/>
          <a:p>
            <a:fld id="{F2BA9AC7-9F18-4DA9-8D11-2666DB2229F1}" type="slidenum">
              <a:rPr lang="pt-PT" smtClean="0"/>
              <a:t>‹nº›</a:t>
            </a:fld>
            <a:endParaRPr lang="pt-PT"/>
          </a:p>
        </p:txBody>
      </p:sp>
    </p:spTree>
    <p:extLst>
      <p:ext uri="{BB962C8B-B14F-4D97-AF65-F5344CB8AC3E}">
        <p14:creationId xmlns:p14="http://schemas.microsoft.com/office/powerpoint/2010/main" val="2024467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8492A7BD-04FE-4A85-B927-D3E215B5B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2A4753F2-2F04-48D3-91B0-CB71ABCDAD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EE3EF0B7-680D-49B3-9E1D-26FE4F5BC8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BD9EAF-7C2A-4FE2-A52A-B94521112CF6}" type="datetimeFigureOut">
              <a:rPr lang="pt-PT" smtClean="0"/>
              <a:t>15/01/2020</a:t>
            </a:fld>
            <a:endParaRPr lang="pt-PT"/>
          </a:p>
        </p:txBody>
      </p:sp>
      <p:sp>
        <p:nvSpPr>
          <p:cNvPr id="5" name="Marcador de Posição do Rodapé 4">
            <a:extLst>
              <a:ext uri="{FF2B5EF4-FFF2-40B4-BE49-F238E27FC236}">
                <a16:creationId xmlns:a16="http://schemas.microsoft.com/office/drawing/2014/main" id="{969F020D-6C24-4616-9AD9-94F636739C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a:extLst>
              <a:ext uri="{FF2B5EF4-FFF2-40B4-BE49-F238E27FC236}">
                <a16:creationId xmlns:a16="http://schemas.microsoft.com/office/drawing/2014/main" id="{28628939-0E59-49BA-9436-A418F9FAD7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BA9AC7-9F18-4DA9-8D11-2666DB2229F1}" type="slidenum">
              <a:rPr lang="pt-PT" smtClean="0"/>
              <a:t>‹nº›</a:t>
            </a:fld>
            <a:endParaRPr lang="pt-PT"/>
          </a:p>
        </p:txBody>
      </p:sp>
    </p:spTree>
    <p:extLst>
      <p:ext uri="{BB962C8B-B14F-4D97-AF65-F5344CB8AC3E}">
        <p14:creationId xmlns:p14="http://schemas.microsoft.com/office/powerpoint/2010/main" val="1230303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hyperlink" Target="https://bit.ly/35jZlk3" TargetMode="External"/><Relationship Id="rId13" Type="http://schemas.openxmlformats.org/officeDocument/2006/relationships/hyperlink" Target="https://bit.ly/2nmkDvY" TargetMode="External"/><Relationship Id="rId3" Type="http://schemas.openxmlformats.org/officeDocument/2006/relationships/hyperlink" Target="https://bit.ly/2Mlm9XF" TargetMode="External"/><Relationship Id="rId7" Type="http://schemas.openxmlformats.org/officeDocument/2006/relationships/hyperlink" Target="https://bit.ly/2OtuvPC" TargetMode="External"/><Relationship Id="rId12" Type="http://schemas.openxmlformats.org/officeDocument/2006/relationships/hyperlink" Target="https://bit.ly/30ZAUoF" TargetMode="External"/><Relationship Id="rId2" Type="http://schemas.openxmlformats.org/officeDocument/2006/relationships/hyperlink" Target="https://bit.ly/31UO6Mt" TargetMode="External"/><Relationship Id="rId1" Type="http://schemas.openxmlformats.org/officeDocument/2006/relationships/slideLayout" Target="../slideLayouts/slideLayout1.xml"/><Relationship Id="rId6" Type="http://schemas.openxmlformats.org/officeDocument/2006/relationships/hyperlink" Target="https://bit.ly/335VsNs" TargetMode="External"/><Relationship Id="rId11" Type="http://schemas.openxmlformats.org/officeDocument/2006/relationships/hyperlink" Target="https://bit.ly/33fWpTl" TargetMode="External"/><Relationship Id="rId5" Type="http://schemas.openxmlformats.org/officeDocument/2006/relationships/hyperlink" Target="https://bit.ly/33aViVa" TargetMode="External"/><Relationship Id="rId10" Type="http://schemas.openxmlformats.org/officeDocument/2006/relationships/hyperlink" Target="https://bit.ly/33cM22N" TargetMode="External"/><Relationship Id="rId4" Type="http://schemas.openxmlformats.org/officeDocument/2006/relationships/hyperlink" Target="https://bit.ly/2LXN2Cl" TargetMode="External"/><Relationship Id="rId9" Type="http://schemas.openxmlformats.org/officeDocument/2006/relationships/hyperlink" Target="https://bit.ly/2LTzEPg" TargetMode="External"/><Relationship Id="rId14" Type="http://schemas.openxmlformats.org/officeDocument/2006/relationships/hyperlink" Target="https://bit.ly/2MlgpNQ"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hyperlink" Target="https://www.facebook.com/456707061183467/videos/292266748110536/" TargetMode="External"/><Relationship Id="rId4" Type="http://schemas.openxmlformats.org/officeDocument/2006/relationships/hyperlink" Target="https://vimeo.com/249771368"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png"/><Relationship Id="rId18" Type="http://schemas.openxmlformats.org/officeDocument/2006/relationships/image" Target="../media/image55.png"/><Relationship Id="rId26" Type="http://schemas.openxmlformats.org/officeDocument/2006/relationships/image" Target="../media/image63.png"/><Relationship Id="rId3" Type="http://schemas.openxmlformats.org/officeDocument/2006/relationships/image" Target="../media/image40.png"/><Relationship Id="rId21" Type="http://schemas.openxmlformats.org/officeDocument/2006/relationships/image" Target="../media/image58.jpeg"/><Relationship Id="rId7" Type="http://schemas.openxmlformats.org/officeDocument/2006/relationships/image" Target="../media/image44.png"/><Relationship Id="rId12" Type="http://schemas.openxmlformats.org/officeDocument/2006/relationships/image" Target="../media/image49.jpeg"/><Relationship Id="rId17" Type="http://schemas.openxmlformats.org/officeDocument/2006/relationships/image" Target="../media/image54.jpeg"/><Relationship Id="rId25" Type="http://schemas.openxmlformats.org/officeDocument/2006/relationships/image" Target="../media/image62.png"/><Relationship Id="rId2" Type="http://schemas.openxmlformats.org/officeDocument/2006/relationships/image" Target="../media/image39.png"/><Relationship Id="rId16" Type="http://schemas.openxmlformats.org/officeDocument/2006/relationships/image" Target="../media/image53.png"/><Relationship Id="rId20"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jpeg"/><Relationship Id="rId24" Type="http://schemas.openxmlformats.org/officeDocument/2006/relationships/image" Target="../media/image61.jpeg"/><Relationship Id="rId5" Type="http://schemas.openxmlformats.org/officeDocument/2006/relationships/image" Target="../media/image42.jpeg"/><Relationship Id="rId15" Type="http://schemas.openxmlformats.org/officeDocument/2006/relationships/image" Target="../media/image52.png"/><Relationship Id="rId23" Type="http://schemas.openxmlformats.org/officeDocument/2006/relationships/image" Target="../media/image60.png"/><Relationship Id="rId10" Type="http://schemas.openxmlformats.org/officeDocument/2006/relationships/image" Target="../media/image47.jpeg"/><Relationship Id="rId19" Type="http://schemas.openxmlformats.org/officeDocument/2006/relationships/image" Target="../media/image56.jpe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image" Target="../media/image59.jpeg"/><Relationship Id="rId27" Type="http://schemas.openxmlformats.org/officeDocument/2006/relationships/image" Target="../media/image64.jpeg"/></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6">
            <a:extLst>
              <a:ext uri="{FF2B5EF4-FFF2-40B4-BE49-F238E27FC236}">
                <a16:creationId xmlns:a16="http://schemas.microsoft.com/office/drawing/2014/main" id="{AC58DC27-766B-4286-B6BA-55F9DEB505AD}"/>
              </a:ext>
            </a:extLst>
          </p:cNvPr>
          <p:cNvPicPr/>
          <p:nvPr/>
        </p:nvPicPr>
        <p:blipFill>
          <a:blip r:embed="rId2">
            <a:biLevel thresh="50000"/>
          </a:blip>
          <a:stretch/>
        </p:blipFill>
        <p:spPr>
          <a:xfrm>
            <a:off x="3768825" y="748784"/>
            <a:ext cx="4445640" cy="4933440"/>
          </a:xfrm>
          <a:prstGeom prst="rect">
            <a:avLst/>
          </a:prstGeom>
          <a:ln>
            <a:noFill/>
          </a:ln>
        </p:spPr>
      </p:pic>
      <p:grpSp>
        <p:nvGrpSpPr>
          <p:cNvPr id="2" name="Agrupar 1">
            <a:extLst>
              <a:ext uri="{FF2B5EF4-FFF2-40B4-BE49-F238E27FC236}">
                <a16:creationId xmlns:a16="http://schemas.microsoft.com/office/drawing/2014/main" id="{354F1C4F-4B33-435E-B727-E335D3251CC8}"/>
              </a:ext>
            </a:extLst>
          </p:cNvPr>
          <p:cNvGrpSpPr/>
          <p:nvPr/>
        </p:nvGrpSpPr>
        <p:grpSpPr>
          <a:xfrm>
            <a:off x="2129048" y="6083598"/>
            <a:ext cx="7725193" cy="486379"/>
            <a:chOff x="2129048" y="6195892"/>
            <a:chExt cx="7725193" cy="486379"/>
          </a:xfrm>
        </p:grpSpPr>
        <p:sp>
          <p:nvSpPr>
            <p:cNvPr id="4" name="CaixaDeTexto 3">
              <a:extLst>
                <a:ext uri="{FF2B5EF4-FFF2-40B4-BE49-F238E27FC236}">
                  <a16:creationId xmlns:a16="http://schemas.microsoft.com/office/drawing/2014/main" id="{F0A25249-EDA4-4101-9347-DFD508167CF1}"/>
                </a:ext>
              </a:extLst>
            </p:cNvPr>
            <p:cNvSpPr txBox="1"/>
            <p:nvPr/>
          </p:nvSpPr>
          <p:spPr>
            <a:xfrm>
              <a:off x="2129048" y="6220606"/>
              <a:ext cx="7725193" cy="461665"/>
            </a:xfrm>
            <a:prstGeom prst="rect">
              <a:avLst/>
            </a:prstGeom>
            <a:noFill/>
          </p:spPr>
          <p:txBody>
            <a:bodyPr wrap="none" rtlCol="0">
              <a:spAutoFit/>
            </a:bodyPr>
            <a:lstStyle/>
            <a:p>
              <a:pPr algn="ctr"/>
              <a:r>
                <a:rPr lang="pt-PT" sz="2400" dirty="0">
                  <a:solidFill>
                    <a:schemeClr val="bg1"/>
                  </a:solidFill>
                  <a:latin typeface="AR CARTER" panose="02000000000000000000" pitchFamily="2" charset="0"/>
                </a:rPr>
                <a:t>DIREITOS HUMANOS        DIREITOS dos ANIMAIS        DIREITOS do AMBIENTE</a:t>
              </a:r>
            </a:p>
          </p:txBody>
        </p:sp>
        <p:pic>
          <p:nvPicPr>
            <p:cNvPr id="5" name="Picture 66">
              <a:extLst>
                <a:ext uri="{FF2B5EF4-FFF2-40B4-BE49-F238E27FC236}">
                  <a16:creationId xmlns:a16="http://schemas.microsoft.com/office/drawing/2014/main" id="{26D9E15F-C50C-4E7E-AA97-0A2EDBCCA789}"/>
                </a:ext>
              </a:extLst>
            </p:cNvPr>
            <p:cNvPicPr/>
            <p:nvPr/>
          </p:nvPicPr>
          <p:blipFill>
            <a:blip r:embed="rId2">
              <a:biLevel thresh="25000"/>
            </a:blip>
            <a:stretch/>
          </p:blipFill>
          <p:spPr>
            <a:xfrm>
              <a:off x="4274910" y="6195892"/>
              <a:ext cx="385108" cy="362925"/>
            </a:xfrm>
            <a:prstGeom prst="rect">
              <a:avLst/>
            </a:prstGeom>
            <a:ln>
              <a:noFill/>
            </a:ln>
          </p:spPr>
        </p:pic>
        <p:pic>
          <p:nvPicPr>
            <p:cNvPr id="6" name="Picture 66">
              <a:extLst>
                <a:ext uri="{FF2B5EF4-FFF2-40B4-BE49-F238E27FC236}">
                  <a16:creationId xmlns:a16="http://schemas.microsoft.com/office/drawing/2014/main" id="{AD0D7ED1-861C-4BE4-9115-8D481D2E6481}"/>
                </a:ext>
              </a:extLst>
            </p:cNvPr>
            <p:cNvPicPr/>
            <p:nvPr/>
          </p:nvPicPr>
          <p:blipFill>
            <a:blip r:embed="rId2">
              <a:biLevel thresh="25000"/>
            </a:blip>
            <a:stretch/>
          </p:blipFill>
          <p:spPr>
            <a:xfrm>
              <a:off x="7053918" y="6195892"/>
              <a:ext cx="385108" cy="362925"/>
            </a:xfrm>
            <a:prstGeom prst="rect">
              <a:avLst/>
            </a:prstGeom>
            <a:ln>
              <a:noFill/>
            </a:ln>
          </p:spPr>
        </p:pic>
      </p:grpSp>
    </p:spTree>
    <p:extLst>
      <p:ext uri="{BB962C8B-B14F-4D97-AF65-F5344CB8AC3E}">
        <p14:creationId xmlns:p14="http://schemas.microsoft.com/office/powerpoint/2010/main" val="1607575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CaixaDeTexto 119">
            <a:extLst>
              <a:ext uri="{FF2B5EF4-FFF2-40B4-BE49-F238E27FC236}">
                <a16:creationId xmlns:a16="http://schemas.microsoft.com/office/drawing/2014/main" id="{8288A941-B62F-4D12-B802-528DC8FC037F}"/>
              </a:ext>
            </a:extLst>
          </p:cNvPr>
          <p:cNvSpPr txBox="1"/>
          <p:nvPr/>
        </p:nvSpPr>
        <p:spPr>
          <a:xfrm>
            <a:off x="2798189" y="2644170"/>
            <a:ext cx="6769803" cy="1107996"/>
          </a:xfrm>
          <a:prstGeom prst="rect">
            <a:avLst/>
          </a:prstGeom>
          <a:noFill/>
        </p:spPr>
        <p:txBody>
          <a:bodyPr wrap="none" rtlCol="0">
            <a:spAutoFit/>
          </a:bodyPr>
          <a:lstStyle/>
          <a:p>
            <a:pPr algn="ctr"/>
            <a:r>
              <a:rPr lang="pt-PT" sz="6600" dirty="0">
                <a:solidFill>
                  <a:schemeClr val="bg1"/>
                </a:solidFill>
                <a:latin typeface="AR CARTER" panose="02000000000000000000" pitchFamily="2" charset="0"/>
              </a:rPr>
              <a:t>A</a:t>
            </a:r>
            <a:r>
              <a:rPr lang="pt-PT" sz="6600" dirty="0">
                <a:latin typeface="AR CARTER" panose="02000000000000000000" pitchFamily="2" charset="0"/>
              </a:rPr>
              <a:t> FÁBRICA DOS SONHOS</a:t>
            </a:r>
          </a:p>
        </p:txBody>
      </p:sp>
      <p:sp>
        <p:nvSpPr>
          <p:cNvPr id="3" name="CaixaDeTexto 2">
            <a:extLst>
              <a:ext uri="{FF2B5EF4-FFF2-40B4-BE49-F238E27FC236}">
                <a16:creationId xmlns:a16="http://schemas.microsoft.com/office/drawing/2014/main" id="{B5460B68-0A3E-44FD-B75B-36396A4935AD}"/>
              </a:ext>
            </a:extLst>
          </p:cNvPr>
          <p:cNvSpPr txBox="1"/>
          <p:nvPr/>
        </p:nvSpPr>
        <p:spPr>
          <a:xfrm>
            <a:off x="4043723" y="3429000"/>
            <a:ext cx="5524269" cy="646331"/>
          </a:xfrm>
          <a:prstGeom prst="rect">
            <a:avLst/>
          </a:prstGeom>
          <a:noFill/>
        </p:spPr>
        <p:txBody>
          <a:bodyPr wrap="none" rtlCol="0">
            <a:spAutoFit/>
          </a:bodyPr>
          <a:lstStyle/>
          <a:p>
            <a:pPr algn="ctr"/>
            <a:r>
              <a:rPr lang="pt-PT" sz="3600" dirty="0">
                <a:solidFill>
                  <a:schemeClr val="bg1"/>
                </a:solidFill>
                <a:latin typeface="AR CARTER" panose="02000000000000000000" pitchFamily="2" charset="0"/>
              </a:rPr>
              <a:t>… PELA VOZ DE ALGUMAS CRIANÇAS</a:t>
            </a:r>
          </a:p>
        </p:txBody>
      </p:sp>
    </p:spTree>
    <p:extLst>
      <p:ext uri="{BB962C8B-B14F-4D97-AF65-F5344CB8AC3E}">
        <p14:creationId xmlns:p14="http://schemas.microsoft.com/office/powerpoint/2010/main" val="444648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Uma imagem com texto&#10;&#10;Descrição gerada automaticamente">
            <a:extLst>
              <a:ext uri="{FF2B5EF4-FFF2-40B4-BE49-F238E27FC236}">
                <a16:creationId xmlns:a16="http://schemas.microsoft.com/office/drawing/2014/main" id="{0D64AFDD-3703-4743-8869-E0F993FA0909}"/>
              </a:ext>
            </a:extLst>
          </p:cNvPr>
          <p:cNvPicPr>
            <a:picLocks noChangeAspect="1"/>
          </p:cNvPicPr>
          <p:nvPr/>
        </p:nvPicPr>
        <p:blipFill rotWithShape="1">
          <a:blip r:embed="rId2">
            <a:extLst>
              <a:ext uri="{28A0092B-C50C-407E-A947-70E740481C1C}">
                <a14:useLocalDpi xmlns:a14="http://schemas.microsoft.com/office/drawing/2010/main" val="0"/>
              </a:ext>
            </a:extLst>
          </a:blip>
          <a:srcRect l="15747" t="18992" r="5525" b="11088"/>
          <a:stretch/>
        </p:blipFill>
        <p:spPr>
          <a:xfrm>
            <a:off x="435426" y="101600"/>
            <a:ext cx="5297716" cy="665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m 6" descr="Uma imagem com texto&#10;&#10;Descrição gerada automaticamente">
            <a:extLst>
              <a:ext uri="{FF2B5EF4-FFF2-40B4-BE49-F238E27FC236}">
                <a16:creationId xmlns:a16="http://schemas.microsoft.com/office/drawing/2014/main" id="{2B353145-7224-4D97-BC14-98F842D9866C}"/>
              </a:ext>
            </a:extLst>
          </p:cNvPr>
          <p:cNvPicPr>
            <a:picLocks noChangeAspect="1"/>
          </p:cNvPicPr>
          <p:nvPr/>
        </p:nvPicPr>
        <p:blipFill rotWithShape="1">
          <a:blip r:embed="rId3">
            <a:extLst>
              <a:ext uri="{28A0092B-C50C-407E-A947-70E740481C1C}">
                <a14:useLocalDpi xmlns:a14="http://schemas.microsoft.com/office/drawing/2010/main" val="0"/>
              </a:ext>
            </a:extLst>
          </a:blip>
          <a:srcRect l="11077" t="13434" r="10197" b="19595"/>
          <a:stretch/>
        </p:blipFill>
        <p:spPr>
          <a:xfrm>
            <a:off x="6225678" y="101600"/>
            <a:ext cx="5530896" cy="665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14451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texto&#10;&#10;Descrição gerada automaticamente">
            <a:extLst>
              <a:ext uri="{FF2B5EF4-FFF2-40B4-BE49-F238E27FC236}">
                <a16:creationId xmlns:a16="http://schemas.microsoft.com/office/drawing/2014/main" id="{FB2C885D-E730-4085-9BCC-0D8B3872478F}"/>
              </a:ext>
            </a:extLst>
          </p:cNvPr>
          <p:cNvPicPr>
            <a:picLocks noChangeAspect="1"/>
          </p:cNvPicPr>
          <p:nvPr/>
        </p:nvPicPr>
        <p:blipFill rotWithShape="1">
          <a:blip r:embed="rId2">
            <a:extLst>
              <a:ext uri="{28A0092B-C50C-407E-A947-70E740481C1C}">
                <a14:useLocalDpi xmlns:a14="http://schemas.microsoft.com/office/drawing/2010/main" val="0"/>
              </a:ext>
            </a:extLst>
          </a:blip>
          <a:srcRect l="14079" t="15238" r="15576" b="26522"/>
          <a:stretch/>
        </p:blipFill>
        <p:spPr>
          <a:xfrm>
            <a:off x="217714" y="148770"/>
            <a:ext cx="5602514" cy="6560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m 4" descr="Uma imagem com texto&#10;&#10;Descrição gerada automaticamente">
            <a:extLst>
              <a:ext uri="{FF2B5EF4-FFF2-40B4-BE49-F238E27FC236}">
                <a16:creationId xmlns:a16="http://schemas.microsoft.com/office/drawing/2014/main" id="{FF3C35B5-5A39-42B9-958F-1CD3934C299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0"/>
                    </a14:imgEffect>
                  </a14:imgLayer>
                </a14:imgProps>
              </a:ext>
              <a:ext uri="{28A0092B-C50C-407E-A947-70E740481C1C}">
                <a14:useLocalDpi xmlns:a14="http://schemas.microsoft.com/office/drawing/2010/main" val="0"/>
              </a:ext>
            </a:extLst>
          </a:blip>
          <a:srcRect l="21509" t="15588" r="14042" b="32349"/>
          <a:stretch/>
        </p:blipFill>
        <p:spPr>
          <a:xfrm>
            <a:off x="6125028" y="148770"/>
            <a:ext cx="5791199" cy="6560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1395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Uma imagem com texto&#10;&#10;Descrição gerada automaticamente">
            <a:extLst>
              <a:ext uri="{FF2B5EF4-FFF2-40B4-BE49-F238E27FC236}">
                <a16:creationId xmlns:a16="http://schemas.microsoft.com/office/drawing/2014/main" id="{EDBB86DE-E84C-4B7B-9536-EA563B5D3F37}"/>
              </a:ext>
            </a:extLst>
          </p:cNvPr>
          <p:cNvPicPr>
            <a:picLocks noChangeAspect="1"/>
          </p:cNvPicPr>
          <p:nvPr/>
        </p:nvPicPr>
        <p:blipFill rotWithShape="1">
          <a:blip r:embed="rId2">
            <a:extLst>
              <a:ext uri="{28A0092B-C50C-407E-A947-70E740481C1C}">
                <a14:useLocalDpi xmlns:a14="http://schemas.microsoft.com/office/drawing/2010/main" val="0"/>
              </a:ext>
            </a:extLst>
          </a:blip>
          <a:srcRect l="10786" t="20741" r="10786" b="21803"/>
          <a:stretch/>
        </p:blipFill>
        <p:spPr>
          <a:xfrm>
            <a:off x="2823560" y="38100"/>
            <a:ext cx="6544879" cy="678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7464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CaixaDeTexto 119">
            <a:extLst>
              <a:ext uri="{FF2B5EF4-FFF2-40B4-BE49-F238E27FC236}">
                <a16:creationId xmlns:a16="http://schemas.microsoft.com/office/drawing/2014/main" id="{8288A941-B62F-4D12-B802-528DC8FC037F}"/>
              </a:ext>
            </a:extLst>
          </p:cNvPr>
          <p:cNvSpPr txBox="1"/>
          <p:nvPr/>
        </p:nvSpPr>
        <p:spPr>
          <a:xfrm>
            <a:off x="2798189" y="2644170"/>
            <a:ext cx="6769803" cy="1107996"/>
          </a:xfrm>
          <a:prstGeom prst="rect">
            <a:avLst/>
          </a:prstGeom>
          <a:noFill/>
        </p:spPr>
        <p:txBody>
          <a:bodyPr wrap="none" rtlCol="0">
            <a:spAutoFit/>
          </a:bodyPr>
          <a:lstStyle/>
          <a:p>
            <a:pPr algn="ctr"/>
            <a:r>
              <a:rPr lang="pt-PT" sz="6600" dirty="0">
                <a:solidFill>
                  <a:schemeClr val="bg1"/>
                </a:solidFill>
                <a:latin typeface="AR CARTER" panose="02000000000000000000" pitchFamily="2" charset="0"/>
              </a:rPr>
              <a:t>A</a:t>
            </a:r>
            <a:r>
              <a:rPr lang="pt-PT" sz="6600" dirty="0">
                <a:latin typeface="AR CARTER" panose="02000000000000000000" pitchFamily="2" charset="0"/>
              </a:rPr>
              <a:t> FÁBRICA DOS SONHOS</a:t>
            </a:r>
          </a:p>
        </p:txBody>
      </p:sp>
      <p:sp>
        <p:nvSpPr>
          <p:cNvPr id="3" name="CaixaDeTexto 2">
            <a:extLst>
              <a:ext uri="{FF2B5EF4-FFF2-40B4-BE49-F238E27FC236}">
                <a16:creationId xmlns:a16="http://schemas.microsoft.com/office/drawing/2014/main" id="{B5460B68-0A3E-44FD-B75B-36396A4935AD}"/>
              </a:ext>
            </a:extLst>
          </p:cNvPr>
          <p:cNvSpPr txBox="1"/>
          <p:nvPr/>
        </p:nvSpPr>
        <p:spPr>
          <a:xfrm>
            <a:off x="5313301" y="3429000"/>
            <a:ext cx="4254691" cy="646331"/>
          </a:xfrm>
          <a:prstGeom prst="rect">
            <a:avLst/>
          </a:prstGeom>
          <a:noFill/>
        </p:spPr>
        <p:txBody>
          <a:bodyPr wrap="none" rtlCol="0">
            <a:spAutoFit/>
          </a:bodyPr>
          <a:lstStyle/>
          <a:p>
            <a:pPr algn="ctr"/>
            <a:r>
              <a:rPr lang="pt-PT" sz="3600" dirty="0">
                <a:solidFill>
                  <a:schemeClr val="bg1"/>
                </a:solidFill>
                <a:latin typeface="AR CARTER" panose="02000000000000000000" pitchFamily="2" charset="0"/>
              </a:rPr>
              <a:t>… PELO OLHAR DOS ‘MEDIA’</a:t>
            </a:r>
          </a:p>
        </p:txBody>
      </p:sp>
    </p:spTree>
    <p:extLst>
      <p:ext uri="{BB962C8B-B14F-4D97-AF65-F5344CB8AC3E}">
        <p14:creationId xmlns:p14="http://schemas.microsoft.com/office/powerpoint/2010/main" val="3599073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3">
            <a:extLst>
              <a:ext uri="{FF2B5EF4-FFF2-40B4-BE49-F238E27FC236}">
                <a16:creationId xmlns:a16="http://schemas.microsoft.com/office/drawing/2014/main" id="{496174BB-4418-4031-B736-45D22755A027}"/>
              </a:ext>
            </a:extLst>
          </p:cNvPr>
          <p:cNvSpPr/>
          <p:nvPr/>
        </p:nvSpPr>
        <p:spPr>
          <a:xfrm>
            <a:off x="1288987" y="557367"/>
            <a:ext cx="4444156" cy="6300633"/>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lvl="0" algn="just"/>
            <a:r>
              <a:rPr lang="pt-PT" sz="4000" dirty="0">
                <a:solidFill>
                  <a:prstClr val="black"/>
                </a:solidFill>
                <a:latin typeface="AR CARTER" panose="02000000000000000000" pitchFamily="2" charset="0"/>
                <a:cs typeface="Calibri" panose="020F0502020204030204" pitchFamily="34" charset="0"/>
              </a:rPr>
              <a:t>RTP </a:t>
            </a:r>
          </a:p>
          <a:p>
            <a:pPr lvl="0" algn="just"/>
            <a:r>
              <a:rPr lang="pt-PT" sz="2000" dirty="0">
                <a:solidFill>
                  <a:prstClr val="black"/>
                </a:solidFill>
                <a:latin typeface="AR CARTER" panose="02000000000000000000" pitchFamily="2" charset="0"/>
                <a:cs typeface="Calibri" panose="020F0502020204030204" pitchFamily="34" charset="0"/>
              </a:rPr>
              <a:t>Reportagem Linha da Frente:</a:t>
            </a:r>
            <a:r>
              <a:rPr lang="pt-PT" sz="2400" dirty="0">
                <a:solidFill>
                  <a:prstClr val="black"/>
                </a:solidFill>
                <a:latin typeface="AR CARTER" panose="02000000000000000000" pitchFamily="2" charset="0"/>
                <a:cs typeface="Calibri" panose="020F0502020204030204" pitchFamily="34" charset="0"/>
              </a:rPr>
              <a:t> </a:t>
            </a:r>
            <a:r>
              <a:rPr lang="pt-PT" sz="2000" dirty="0">
                <a:solidFill>
                  <a:schemeClr val="bg1"/>
                </a:solidFill>
                <a:latin typeface="AR CARTER" panose="02000000000000000000" pitchFamily="2" charset="0"/>
                <a:cs typeface="Calibri" panose="020F0502020204030204" pitchFamily="34" charset="0"/>
                <a:hlinkClick r:id="rId2">
                  <a:extLst>
                    <a:ext uri="{A12FA001-AC4F-418D-AE19-62706E023703}">
                      <ahyp:hlinkClr xmlns:ahyp="http://schemas.microsoft.com/office/drawing/2018/hyperlinkcolor" val="tx"/>
                    </a:ext>
                  </a:extLst>
                </a:hlinkClick>
              </a:rPr>
              <a:t>https://bit.ly/31UO6Mt</a:t>
            </a:r>
            <a:endParaRPr lang="pt-PT" sz="2000" dirty="0">
              <a:solidFill>
                <a:schemeClr val="bg1"/>
              </a:solidFill>
              <a:latin typeface="AR CARTER" panose="02000000000000000000" pitchFamily="2" charset="0"/>
              <a:cs typeface="Calibri" panose="020F0502020204030204" pitchFamily="34" charset="0"/>
            </a:endParaRPr>
          </a:p>
          <a:p>
            <a:pPr lvl="0" algn="just"/>
            <a:endParaRPr lang="pt-PT" sz="2400" dirty="0">
              <a:solidFill>
                <a:prstClr val="black"/>
              </a:solidFill>
              <a:latin typeface="AR CARTER" panose="02000000000000000000" pitchFamily="2" charset="0"/>
              <a:cs typeface="Calibri" panose="020F0502020204030204" pitchFamily="34" charset="0"/>
            </a:endParaRPr>
          </a:p>
          <a:p>
            <a:pPr lvl="0" algn="just">
              <a:defRPr/>
            </a:pPr>
            <a:r>
              <a:rPr lang="pt-PT" sz="4000" dirty="0">
                <a:solidFill>
                  <a:prstClr val="black"/>
                </a:solidFill>
                <a:latin typeface="AR CARTER" panose="02000000000000000000" pitchFamily="2" charset="0"/>
                <a:cs typeface="Calibri" panose="020F0502020204030204" pitchFamily="34" charset="0"/>
              </a:rPr>
              <a:t>Jornal Público</a:t>
            </a:r>
          </a:p>
          <a:p>
            <a:pPr lvl="0" algn="just">
              <a:defRPr/>
            </a:pPr>
            <a:r>
              <a:rPr lang="pt-PT" sz="2000" dirty="0">
                <a:solidFill>
                  <a:prstClr val="black"/>
                </a:solidFill>
                <a:latin typeface="AR CARTER" panose="02000000000000000000" pitchFamily="2" charset="0"/>
                <a:cs typeface="Calibri" panose="020F0502020204030204" pitchFamily="34" charset="0"/>
              </a:rPr>
              <a:t>19.08.2018 </a:t>
            </a:r>
            <a:r>
              <a:rPr lang="pt-PT" sz="2000" dirty="0">
                <a:solidFill>
                  <a:schemeClr val="bg1"/>
                </a:solidFill>
                <a:latin typeface="AR CARTER" panose="02000000000000000000" pitchFamily="2" charset="0"/>
                <a:cs typeface="Calibri" panose="020F0502020204030204" pitchFamily="34" charset="0"/>
                <a:hlinkClick r:id="rId3">
                  <a:extLst>
                    <a:ext uri="{A12FA001-AC4F-418D-AE19-62706E023703}">
                      <ahyp:hlinkClr xmlns:ahyp="http://schemas.microsoft.com/office/drawing/2018/hyperlinkcolor" val="tx"/>
                    </a:ext>
                  </a:extLst>
                </a:hlinkClick>
              </a:rPr>
              <a:t>https://bit.ly/2Mlm9XF</a:t>
            </a:r>
            <a:r>
              <a:rPr lang="pt-PT" sz="2000" dirty="0">
                <a:solidFill>
                  <a:schemeClr val="bg1"/>
                </a:solidFill>
                <a:latin typeface="AR CARTER" panose="02000000000000000000" pitchFamily="2" charset="0"/>
                <a:cs typeface="Calibri" panose="020F0502020204030204" pitchFamily="34" charset="0"/>
              </a:rPr>
              <a:t> </a:t>
            </a:r>
          </a:p>
          <a:p>
            <a:pPr lvl="0" algn="just">
              <a:defRPr/>
            </a:pPr>
            <a:r>
              <a:rPr lang="pt-PT" sz="2000" dirty="0">
                <a:solidFill>
                  <a:prstClr val="black"/>
                </a:solidFill>
                <a:latin typeface="AR CARTER" panose="02000000000000000000" pitchFamily="2" charset="0"/>
                <a:cs typeface="Calibri" panose="020F0502020204030204" pitchFamily="34" charset="0"/>
              </a:rPr>
              <a:t>28.04.2018 </a:t>
            </a:r>
            <a:r>
              <a:rPr lang="pt-PT" sz="2000" dirty="0">
                <a:solidFill>
                  <a:schemeClr val="bg1"/>
                </a:solidFill>
                <a:latin typeface="AR CARTER" panose="02000000000000000000" pitchFamily="2" charset="0"/>
                <a:cs typeface="Calibri" panose="020F0502020204030204" pitchFamily="34" charset="0"/>
                <a:hlinkClick r:id="rId4">
                  <a:extLst>
                    <a:ext uri="{A12FA001-AC4F-418D-AE19-62706E023703}">
                      <ahyp:hlinkClr xmlns:ahyp="http://schemas.microsoft.com/office/drawing/2018/hyperlinkcolor" val="tx"/>
                    </a:ext>
                  </a:extLst>
                </a:hlinkClick>
              </a:rPr>
              <a:t>https://bit.ly/2LXN2Cl</a:t>
            </a:r>
            <a:r>
              <a:rPr lang="pt-PT" sz="2000" dirty="0">
                <a:solidFill>
                  <a:schemeClr val="bg1"/>
                </a:solidFill>
                <a:latin typeface="AR CARTER" panose="02000000000000000000" pitchFamily="2" charset="0"/>
                <a:cs typeface="Calibri" panose="020F0502020204030204" pitchFamily="34" charset="0"/>
              </a:rPr>
              <a:t> </a:t>
            </a:r>
          </a:p>
          <a:p>
            <a:pPr lvl="0" algn="just">
              <a:defRPr/>
            </a:pPr>
            <a:r>
              <a:rPr lang="pt-PT" sz="2000" dirty="0">
                <a:solidFill>
                  <a:prstClr val="black"/>
                </a:solidFill>
                <a:latin typeface="AR CARTER" panose="02000000000000000000" pitchFamily="2" charset="0"/>
                <a:cs typeface="Calibri" panose="020F0502020204030204" pitchFamily="34" charset="0"/>
              </a:rPr>
              <a:t>07.02.2018</a:t>
            </a:r>
            <a:r>
              <a:rPr lang="pt-PT" sz="2000" dirty="0">
                <a:solidFill>
                  <a:prstClr val="white"/>
                </a:solidFill>
                <a:latin typeface="AR CARTER" panose="02000000000000000000" pitchFamily="2" charset="0"/>
                <a:cs typeface="Calibri" panose="020F0502020204030204" pitchFamily="34" charset="0"/>
              </a:rPr>
              <a:t>  </a:t>
            </a:r>
            <a:r>
              <a:rPr lang="pt-PT" sz="2000" dirty="0">
                <a:solidFill>
                  <a:schemeClr val="bg1"/>
                </a:solidFill>
                <a:latin typeface="AR CARTER" panose="02000000000000000000" pitchFamily="2" charset="0"/>
                <a:cs typeface="Calibri" panose="020F0502020204030204" pitchFamily="34" charset="0"/>
                <a:hlinkClick r:id="rId5">
                  <a:extLst>
                    <a:ext uri="{A12FA001-AC4F-418D-AE19-62706E023703}">
                      <ahyp:hlinkClr xmlns:ahyp="http://schemas.microsoft.com/office/drawing/2018/hyperlinkcolor" val="tx"/>
                    </a:ext>
                  </a:extLst>
                </a:hlinkClick>
              </a:rPr>
              <a:t>https://bit.ly/33aViVa</a:t>
            </a:r>
            <a:r>
              <a:rPr lang="pt-PT" sz="2000" dirty="0">
                <a:solidFill>
                  <a:prstClr val="white"/>
                </a:solidFill>
                <a:latin typeface="AR CARTER" panose="02000000000000000000" pitchFamily="2" charset="0"/>
                <a:cs typeface="Calibri" panose="020F0502020204030204" pitchFamily="34" charset="0"/>
              </a:rPr>
              <a:t> </a:t>
            </a:r>
            <a:endParaRPr lang="pt-PT" sz="2000" u="sng" dirty="0">
              <a:solidFill>
                <a:prstClr val="white"/>
              </a:solidFill>
              <a:latin typeface="AR CARTER" panose="02000000000000000000" pitchFamily="2" charset="0"/>
              <a:cs typeface="Calibri" panose="020F0502020204030204" pitchFamily="34" charset="0"/>
            </a:endParaRPr>
          </a:p>
          <a:p>
            <a:pPr lvl="0" algn="just">
              <a:defRPr/>
            </a:pPr>
            <a:r>
              <a:rPr lang="pt-PT" sz="2000" dirty="0">
                <a:solidFill>
                  <a:prstClr val="black"/>
                </a:solidFill>
                <a:latin typeface="AR CARTER" panose="02000000000000000000" pitchFamily="2" charset="0"/>
                <a:cs typeface="Calibri" panose="020F0502020204030204" pitchFamily="34" charset="0"/>
              </a:rPr>
              <a:t>03.09.2017 - reportagem </a:t>
            </a:r>
            <a:r>
              <a:rPr lang="pt-PT" sz="2000" dirty="0">
                <a:solidFill>
                  <a:schemeClr val="bg1"/>
                </a:solidFill>
                <a:latin typeface="AR CARTER" panose="02000000000000000000" pitchFamily="2" charset="0"/>
                <a:cs typeface="Calibri" panose="020F0502020204030204" pitchFamily="34" charset="0"/>
                <a:hlinkClick r:id="rId6">
                  <a:extLst>
                    <a:ext uri="{A12FA001-AC4F-418D-AE19-62706E023703}">
                      <ahyp:hlinkClr xmlns:ahyp="http://schemas.microsoft.com/office/drawing/2018/hyperlinkcolor" val="tx"/>
                    </a:ext>
                  </a:extLst>
                </a:hlinkClick>
              </a:rPr>
              <a:t>https://bit.ly/335VsNs</a:t>
            </a:r>
            <a:r>
              <a:rPr lang="pt-PT" sz="2000" dirty="0">
                <a:solidFill>
                  <a:schemeClr val="bg1"/>
                </a:solidFill>
                <a:latin typeface="AR CARTER" panose="02000000000000000000" pitchFamily="2" charset="0"/>
                <a:cs typeface="Calibri" panose="020F0502020204030204" pitchFamily="34" charset="0"/>
              </a:rPr>
              <a:t> </a:t>
            </a:r>
          </a:p>
          <a:p>
            <a:pPr lvl="0" algn="just">
              <a:defRPr/>
            </a:pPr>
            <a:endParaRPr kumimoji="0" lang="pt-PT" sz="2000" b="0" i="0" u="none" strike="noStrike" kern="1200" cap="none" spc="0" normalizeH="0" baseline="0" noProof="0" dirty="0">
              <a:ln>
                <a:noFill/>
              </a:ln>
              <a:solidFill>
                <a:schemeClr val="bg1"/>
              </a:solidFill>
              <a:effectLst/>
              <a:uLnTx/>
              <a:uFillTx/>
              <a:latin typeface="AR CARTER" panose="02000000000000000000" pitchFamily="2" charset="0"/>
              <a:cs typeface="Calibri" panose="020F0502020204030204" pitchFamily="34" charset="0"/>
            </a:endParaRPr>
          </a:p>
          <a:p>
            <a:pPr lvl="0" algn="just">
              <a:defRPr/>
            </a:pPr>
            <a:r>
              <a:rPr kumimoji="0" lang="pt-PT" sz="4000" b="0" i="0" u="none" strike="noStrike" kern="1200" cap="none" spc="0" normalizeH="0" baseline="0" noProof="0" dirty="0">
                <a:ln>
                  <a:noFill/>
                </a:ln>
                <a:solidFill>
                  <a:prstClr val="black"/>
                </a:solidFill>
                <a:effectLst/>
                <a:uLnTx/>
                <a:uFillTx/>
                <a:latin typeface="AR CARTER" panose="02000000000000000000" pitchFamily="2" charset="0"/>
                <a:cs typeface="Calibri" panose="020F0502020204030204" pitchFamily="34" charset="0"/>
              </a:rPr>
              <a:t>Diário de </a:t>
            </a:r>
            <a:r>
              <a:rPr lang="pt-PT" sz="4000" dirty="0">
                <a:solidFill>
                  <a:prstClr val="black"/>
                </a:solidFill>
                <a:latin typeface="AR CARTER" panose="02000000000000000000" pitchFamily="2" charset="0"/>
                <a:cs typeface="Calibri" panose="020F0502020204030204" pitchFamily="34" charset="0"/>
              </a:rPr>
              <a:t>Noticias</a:t>
            </a:r>
          </a:p>
          <a:p>
            <a:pPr lvl="0" algn="just"/>
            <a:r>
              <a:rPr lang="pt-PT" sz="2000" dirty="0">
                <a:solidFill>
                  <a:schemeClr val="bg1"/>
                </a:solidFill>
                <a:latin typeface="AR CARTER" panose="02000000000000000000" pitchFamily="2" charset="0"/>
                <a:cs typeface="Calibri" panose="020F0502020204030204" pitchFamily="34" charset="0"/>
                <a:hlinkClick r:id="rId7">
                  <a:extLst>
                    <a:ext uri="{A12FA001-AC4F-418D-AE19-62706E023703}">
                      <ahyp:hlinkClr xmlns:ahyp="http://schemas.microsoft.com/office/drawing/2018/hyperlinkcolor" val="tx"/>
                    </a:ext>
                  </a:extLst>
                </a:hlinkClick>
              </a:rPr>
              <a:t>https://bit.ly/2OtuvPC</a:t>
            </a:r>
            <a:endParaRPr lang="pt-PT" sz="2000" dirty="0">
              <a:solidFill>
                <a:schemeClr val="bg1"/>
              </a:solidFill>
              <a:latin typeface="AR CARTER" panose="02000000000000000000" pitchFamily="2" charset="0"/>
              <a:cs typeface="Calibri" panose="020F0502020204030204" pitchFamily="34" charset="0"/>
            </a:endParaRPr>
          </a:p>
          <a:p>
            <a:pPr lvl="0" algn="just"/>
            <a:endParaRPr kumimoji="0" lang="pt-PT" sz="2000" b="0" i="0" u="none" strike="noStrike" kern="1200" cap="none" spc="-1" normalizeH="0" baseline="0" noProof="0" dirty="0">
              <a:ln>
                <a:noFill/>
              </a:ln>
              <a:solidFill>
                <a:schemeClr val="bg1"/>
              </a:solidFill>
              <a:effectLst/>
              <a:uLnTx/>
              <a:uFill>
                <a:solidFill>
                  <a:srgbClr val="FFFFFF"/>
                </a:solidFill>
              </a:uFill>
              <a:latin typeface="AR CARTER" panose="02000000000000000000" pitchFamily="2" charset="0"/>
              <a:cs typeface="Calibri" panose="020F0502020204030204" pitchFamily="34" charset="0"/>
            </a:endParaRPr>
          </a:p>
          <a:p>
            <a:pPr lvl="0" algn="just"/>
            <a:r>
              <a:rPr lang="en-US" sz="4000" dirty="0" err="1">
                <a:solidFill>
                  <a:prstClr val="black"/>
                </a:solidFill>
                <a:latin typeface="AR CARTER" panose="02000000000000000000" pitchFamily="2" charset="0"/>
                <a:cs typeface="Calibri" panose="020F0502020204030204" pitchFamily="34" charset="0"/>
              </a:rPr>
              <a:t>Capazes</a:t>
            </a:r>
            <a:r>
              <a:rPr lang="en-US" sz="4000" dirty="0">
                <a:solidFill>
                  <a:prstClr val="black"/>
                </a:solidFill>
                <a:latin typeface="AR CARTER" panose="02000000000000000000" pitchFamily="2" charset="0"/>
                <a:cs typeface="Calibri" panose="020F0502020204030204" pitchFamily="34" charset="0"/>
              </a:rPr>
              <a:t>:</a:t>
            </a:r>
          </a:p>
          <a:p>
            <a:pPr lvl="0" algn="just"/>
            <a:r>
              <a:rPr lang="en-US" sz="1000" dirty="0">
                <a:solidFill>
                  <a:prstClr val="black"/>
                </a:solidFill>
                <a:latin typeface="AR CARTER" panose="02000000000000000000" pitchFamily="2" charset="0"/>
                <a:cs typeface="Calibri" panose="020F0502020204030204" pitchFamily="34" charset="0"/>
              </a:rPr>
              <a:t> </a:t>
            </a:r>
            <a:r>
              <a:rPr lang="en-US" sz="2000" dirty="0">
                <a:solidFill>
                  <a:prstClr val="white"/>
                </a:solidFill>
                <a:latin typeface="AR CARTER" panose="02000000000000000000" pitchFamily="2" charset="0"/>
                <a:cs typeface="Calibri" panose="020F0502020204030204" pitchFamily="34" charset="0"/>
                <a:hlinkClick r:id="rId8">
                  <a:extLst>
                    <a:ext uri="{A12FA001-AC4F-418D-AE19-62706E023703}">
                      <ahyp:hlinkClr xmlns:ahyp="http://schemas.microsoft.com/office/drawing/2018/hyperlinkcolor" val="tx"/>
                    </a:ext>
                  </a:extLst>
                </a:hlinkClick>
              </a:rPr>
              <a:t>https://bit.ly/35jZlk3</a:t>
            </a:r>
            <a:r>
              <a:rPr lang="en-US" sz="2000" dirty="0">
                <a:solidFill>
                  <a:prstClr val="white"/>
                </a:solidFill>
                <a:latin typeface="AR CARTER" panose="02000000000000000000" pitchFamily="2" charset="0"/>
                <a:cs typeface="Calibri" panose="020F0502020204030204" pitchFamily="34" charset="0"/>
              </a:rPr>
              <a:t> </a:t>
            </a:r>
            <a:endParaRPr lang="pt-PT" sz="2000" spc="-1" dirty="0">
              <a:solidFill>
                <a:prstClr val="white"/>
              </a:solidFill>
              <a:uFill>
                <a:solidFill>
                  <a:srgbClr val="FFFFFF"/>
                </a:solidFill>
              </a:uFill>
              <a:latin typeface="AR CARTER" panose="02000000000000000000" pitchFamily="2" charset="0"/>
              <a:cs typeface="Calibri" panose="020F0502020204030204" pitchFamily="34" charset="0"/>
            </a:endParaRPr>
          </a:p>
          <a:p>
            <a:pPr lvl="0" algn="just"/>
            <a:endParaRPr kumimoji="0" lang="pt-PT" sz="2000" b="0" i="0" u="none" strike="noStrike" kern="1200" cap="none" spc="-1" normalizeH="0" baseline="0" noProof="0" dirty="0">
              <a:ln>
                <a:noFill/>
              </a:ln>
              <a:solidFill>
                <a:schemeClr val="bg1"/>
              </a:solidFill>
              <a:effectLst/>
              <a:uLnTx/>
              <a:uFill>
                <a:solidFill>
                  <a:srgbClr val="FFFFFF"/>
                </a:solidFill>
              </a:uFill>
              <a:latin typeface="AR CARTER" panose="02000000000000000000" pitchFamily="2" charset="0"/>
              <a:cs typeface="Calibri" panose="020F0502020204030204" pitchFamily="34" charset="0"/>
            </a:endParaRPr>
          </a:p>
        </p:txBody>
      </p:sp>
      <p:sp>
        <p:nvSpPr>
          <p:cNvPr id="5" name="CustomShape 3">
            <a:extLst>
              <a:ext uri="{FF2B5EF4-FFF2-40B4-BE49-F238E27FC236}">
                <a16:creationId xmlns:a16="http://schemas.microsoft.com/office/drawing/2014/main" id="{A9A627D1-FFFE-4335-890B-AB135218D7A7}"/>
              </a:ext>
            </a:extLst>
          </p:cNvPr>
          <p:cNvSpPr/>
          <p:nvPr/>
        </p:nvSpPr>
        <p:spPr>
          <a:xfrm>
            <a:off x="6231689" y="557367"/>
            <a:ext cx="5770017" cy="6300634"/>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lvl="0" algn="just"/>
            <a:r>
              <a:rPr lang="en-US" sz="4000" dirty="0">
                <a:solidFill>
                  <a:prstClr val="black"/>
                </a:solidFill>
                <a:latin typeface="AR CARTER" panose="02000000000000000000" pitchFamily="2" charset="0"/>
                <a:cs typeface="Calibri" panose="020F0502020204030204" pitchFamily="34" charset="0"/>
              </a:rPr>
              <a:t>TVI</a:t>
            </a:r>
          </a:p>
          <a:p>
            <a:pPr lvl="0" algn="just"/>
            <a:r>
              <a:rPr lang="pt-PT" sz="2000" dirty="0">
                <a:solidFill>
                  <a:prstClr val="black"/>
                </a:solidFill>
                <a:latin typeface="AR CARTER" panose="02000000000000000000" pitchFamily="2" charset="0"/>
                <a:cs typeface="Calibri" panose="020F0502020204030204" pitchFamily="34" charset="0"/>
              </a:rPr>
              <a:t>Programa “VOCÊ na TV” </a:t>
            </a:r>
            <a:r>
              <a:rPr lang="pt-PT" sz="2000" dirty="0">
                <a:solidFill>
                  <a:schemeClr val="bg1"/>
                </a:solidFill>
                <a:latin typeface="AR CARTER" panose="02000000000000000000" pitchFamily="2" charset="0"/>
                <a:cs typeface="Calibri" panose="020F0502020204030204" pitchFamily="34" charset="0"/>
                <a:hlinkClick r:id="rId9">
                  <a:extLst>
                    <a:ext uri="{A12FA001-AC4F-418D-AE19-62706E023703}">
                      <ahyp:hlinkClr xmlns:ahyp="http://schemas.microsoft.com/office/drawing/2018/hyperlinkcolor" val="tx"/>
                    </a:ext>
                  </a:extLst>
                </a:hlinkClick>
              </a:rPr>
              <a:t>https://bit.ly/2LTzEPg</a:t>
            </a:r>
            <a:r>
              <a:rPr lang="pt-PT" sz="2000" dirty="0">
                <a:solidFill>
                  <a:prstClr val="black"/>
                </a:solidFill>
                <a:latin typeface="AR CARTER" panose="02000000000000000000" pitchFamily="2" charset="0"/>
                <a:cs typeface="Calibri" panose="020F0502020204030204" pitchFamily="34" charset="0"/>
              </a:rPr>
              <a:t> </a:t>
            </a:r>
            <a:endParaRPr lang="pt-PT" sz="2000" dirty="0">
              <a:solidFill>
                <a:prstClr val="white"/>
              </a:solidFill>
              <a:latin typeface="AR CARTER" panose="02000000000000000000" pitchFamily="2" charset="0"/>
              <a:cs typeface="Calibri" panose="020F0502020204030204" pitchFamily="34" charset="0"/>
            </a:endParaRPr>
          </a:p>
          <a:p>
            <a:pPr lvl="0" algn="just"/>
            <a:r>
              <a:rPr lang="pt-PT" sz="2000" dirty="0">
                <a:solidFill>
                  <a:prstClr val="black"/>
                </a:solidFill>
                <a:latin typeface="AR CARTER" panose="02000000000000000000" pitchFamily="2" charset="0"/>
                <a:cs typeface="Calibri" panose="020F0502020204030204" pitchFamily="34" charset="0"/>
              </a:rPr>
              <a:t>TVI24 </a:t>
            </a:r>
            <a:r>
              <a:rPr lang="pt-PT" sz="2000" dirty="0">
                <a:solidFill>
                  <a:schemeClr val="bg1"/>
                </a:solidFill>
                <a:latin typeface="AR CARTER" panose="02000000000000000000" pitchFamily="2" charset="0"/>
                <a:cs typeface="Calibri" panose="020F0502020204030204" pitchFamily="34" charset="0"/>
                <a:hlinkClick r:id="rId10">
                  <a:extLst>
                    <a:ext uri="{A12FA001-AC4F-418D-AE19-62706E023703}">
                      <ahyp:hlinkClr xmlns:ahyp="http://schemas.microsoft.com/office/drawing/2018/hyperlinkcolor" val="tx"/>
                    </a:ext>
                  </a:extLst>
                </a:hlinkClick>
              </a:rPr>
              <a:t>https://bit.ly/33cM22N</a:t>
            </a:r>
            <a:r>
              <a:rPr lang="pt-PT" sz="2000" dirty="0">
                <a:solidFill>
                  <a:schemeClr val="bg1"/>
                </a:solidFill>
                <a:latin typeface="AR CARTER" panose="02000000000000000000" pitchFamily="2" charset="0"/>
                <a:cs typeface="Calibri" panose="020F0502020204030204" pitchFamily="34" charset="0"/>
              </a:rPr>
              <a:t> </a:t>
            </a:r>
          </a:p>
          <a:p>
            <a:pPr lvl="0" algn="just"/>
            <a:endParaRPr kumimoji="0" lang="pt-PT" sz="2400" b="0" i="0" u="none" strike="noStrike" kern="1200" cap="none" spc="0" normalizeH="0" baseline="0" noProof="0" dirty="0">
              <a:ln>
                <a:noFill/>
              </a:ln>
              <a:solidFill>
                <a:prstClr val="black"/>
              </a:solidFill>
              <a:effectLst/>
              <a:uLnTx/>
              <a:uFillTx/>
              <a:latin typeface="AR CARTER" panose="02000000000000000000" pitchFamily="2" charset="0"/>
              <a:cs typeface="Calibri" panose="020F0502020204030204" pitchFamily="34" charset="0"/>
            </a:endParaRPr>
          </a:p>
          <a:p>
            <a:pPr lvl="0" algn="just"/>
            <a:r>
              <a:rPr lang="pt-PT" sz="4000" dirty="0">
                <a:solidFill>
                  <a:prstClr val="black"/>
                </a:solidFill>
                <a:latin typeface="AR CARTER" panose="02000000000000000000" pitchFamily="2" charset="0"/>
                <a:cs typeface="Calibri" panose="020F0502020204030204" pitchFamily="34" charset="0"/>
              </a:rPr>
              <a:t>Rádio Comercial </a:t>
            </a:r>
          </a:p>
          <a:p>
            <a:pPr lvl="0" algn="just"/>
            <a:r>
              <a:rPr lang="pt-PT" sz="2000" dirty="0">
                <a:solidFill>
                  <a:prstClr val="black"/>
                </a:solidFill>
                <a:latin typeface="AR CARTER" panose="02000000000000000000" pitchFamily="2" charset="0"/>
                <a:cs typeface="Calibri" panose="020F0502020204030204" pitchFamily="34" charset="0"/>
              </a:rPr>
              <a:t>23.02.2019</a:t>
            </a:r>
            <a:r>
              <a:rPr lang="pt-PT" sz="2400" dirty="0">
                <a:solidFill>
                  <a:prstClr val="black"/>
                </a:solidFill>
                <a:latin typeface="AR CARTER" panose="02000000000000000000" pitchFamily="2" charset="0"/>
                <a:cs typeface="Calibri" panose="020F0502020204030204" pitchFamily="34" charset="0"/>
              </a:rPr>
              <a:t> </a:t>
            </a:r>
            <a:r>
              <a:rPr lang="pt-PT" sz="2000" dirty="0">
                <a:solidFill>
                  <a:prstClr val="white"/>
                </a:solidFill>
                <a:latin typeface="AR CARTER" panose="02000000000000000000" pitchFamily="2" charset="0"/>
                <a:cs typeface="Calibri" panose="020F0502020204030204" pitchFamily="34" charset="0"/>
                <a:hlinkClick r:id="rId11">
                  <a:extLst>
                    <a:ext uri="{A12FA001-AC4F-418D-AE19-62706E023703}">
                      <ahyp:hlinkClr xmlns:ahyp="http://schemas.microsoft.com/office/drawing/2018/hyperlinkcolor" val="tx"/>
                    </a:ext>
                  </a:extLst>
                </a:hlinkClick>
              </a:rPr>
              <a:t>https://bit.ly/33fWpTl</a:t>
            </a:r>
            <a:r>
              <a:rPr lang="pt-PT" sz="2000" dirty="0">
                <a:solidFill>
                  <a:prstClr val="white"/>
                </a:solidFill>
                <a:latin typeface="AR CARTER" panose="02000000000000000000" pitchFamily="2" charset="0"/>
                <a:cs typeface="Calibri" panose="020F0502020204030204" pitchFamily="34" charset="0"/>
              </a:rPr>
              <a:t> </a:t>
            </a:r>
          </a:p>
          <a:p>
            <a:pPr lvl="0" algn="just"/>
            <a:r>
              <a:rPr lang="pt-PT" sz="2000" dirty="0">
                <a:solidFill>
                  <a:prstClr val="black"/>
                </a:solidFill>
                <a:latin typeface="AR CARTER" panose="02000000000000000000" pitchFamily="2" charset="0"/>
                <a:cs typeface="Calibri" panose="020F0502020204030204" pitchFamily="34" charset="0"/>
              </a:rPr>
              <a:t>16.07.2018 </a:t>
            </a:r>
            <a:r>
              <a:rPr lang="pt-PT" sz="2000" dirty="0">
                <a:solidFill>
                  <a:prstClr val="white"/>
                </a:solidFill>
                <a:latin typeface="AR CARTER" panose="02000000000000000000" pitchFamily="2" charset="0"/>
                <a:cs typeface="Calibri" panose="020F0502020204030204" pitchFamily="34" charset="0"/>
              </a:rPr>
              <a:t>: </a:t>
            </a:r>
            <a:r>
              <a:rPr lang="pt-PT" sz="2000" dirty="0">
                <a:solidFill>
                  <a:prstClr val="white"/>
                </a:solidFill>
                <a:latin typeface="AR CARTER" panose="02000000000000000000" pitchFamily="2" charset="0"/>
                <a:cs typeface="Calibri" panose="020F0502020204030204" pitchFamily="34" charset="0"/>
                <a:hlinkClick r:id="rId12">
                  <a:extLst>
                    <a:ext uri="{A12FA001-AC4F-418D-AE19-62706E023703}">
                      <ahyp:hlinkClr xmlns:ahyp="http://schemas.microsoft.com/office/drawing/2018/hyperlinkcolor" val="tx"/>
                    </a:ext>
                  </a:extLst>
                </a:hlinkClick>
              </a:rPr>
              <a:t>https://bit.ly/30ZAUoF</a:t>
            </a:r>
            <a:r>
              <a:rPr lang="pt-PT" sz="2000" dirty="0">
                <a:solidFill>
                  <a:prstClr val="white"/>
                </a:solidFill>
                <a:latin typeface="AR CARTER" panose="02000000000000000000" pitchFamily="2" charset="0"/>
                <a:cs typeface="Calibri" panose="020F0502020204030204" pitchFamily="34" charset="0"/>
              </a:rPr>
              <a:t> </a:t>
            </a:r>
          </a:p>
          <a:p>
            <a:pPr lvl="0" algn="just"/>
            <a:endParaRPr lang="pt-PT" sz="2000" u="sng" dirty="0">
              <a:solidFill>
                <a:prstClr val="white"/>
              </a:solidFill>
              <a:latin typeface="AR CARTER" panose="02000000000000000000" pitchFamily="2" charset="0"/>
              <a:cs typeface="Calibri" panose="020F0502020204030204" pitchFamily="34" charset="0"/>
            </a:endParaRPr>
          </a:p>
          <a:p>
            <a:pPr lvl="0" algn="just">
              <a:defRPr/>
            </a:pPr>
            <a:r>
              <a:rPr kumimoji="0" lang="pt-PT" sz="4000" b="0" i="0" u="none" strike="noStrike" kern="1200" cap="none" spc="0" normalizeH="0" baseline="0" noProof="0" dirty="0">
                <a:ln>
                  <a:noFill/>
                </a:ln>
                <a:solidFill>
                  <a:prstClr val="black"/>
                </a:solidFill>
                <a:effectLst/>
                <a:uLnTx/>
                <a:uFillTx/>
                <a:latin typeface="AR CARTER" panose="02000000000000000000" pitchFamily="2" charset="0"/>
                <a:cs typeface="Calibri" panose="020F0502020204030204" pitchFamily="34" charset="0"/>
              </a:rPr>
              <a:t>Diogo Faro “Sensivelmente Idiota</a:t>
            </a:r>
            <a:r>
              <a:rPr lang="pt-PT" sz="4000" dirty="0">
                <a:solidFill>
                  <a:prstClr val="black"/>
                </a:solidFill>
                <a:latin typeface="AR CARTER" panose="02000000000000000000" pitchFamily="2" charset="0"/>
                <a:cs typeface="Calibri" panose="020F0502020204030204" pitchFamily="34" charset="0"/>
              </a:rPr>
              <a:t>” </a:t>
            </a:r>
          </a:p>
          <a:p>
            <a:pPr lvl="0" algn="just">
              <a:defRPr/>
            </a:pPr>
            <a:r>
              <a:rPr lang="pt-PT" sz="2000" dirty="0">
                <a:solidFill>
                  <a:schemeClr val="bg1"/>
                </a:solidFill>
                <a:latin typeface="AR CARTER" panose="02000000000000000000" pitchFamily="2" charset="0"/>
                <a:cs typeface="Calibri" panose="020F0502020204030204" pitchFamily="34" charset="0"/>
                <a:hlinkClick r:id="rId13">
                  <a:extLst>
                    <a:ext uri="{A12FA001-AC4F-418D-AE19-62706E023703}">
                      <ahyp:hlinkClr xmlns:ahyp="http://schemas.microsoft.com/office/drawing/2018/hyperlinkcolor" val="tx"/>
                    </a:ext>
                  </a:extLst>
                </a:hlinkClick>
              </a:rPr>
              <a:t>https://bit.ly/2nmkDvY</a:t>
            </a:r>
            <a:r>
              <a:rPr lang="pt-PT" sz="2000" dirty="0">
                <a:solidFill>
                  <a:schemeClr val="bg1"/>
                </a:solidFill>
                <a:latin typeface="AR CARTER" panose="02000000000000000000" pitchFamily="2" charset="0"/>
                <a:cs typeface="Calibri" panose="020F0502020204030204" pitchFamily="34" charset="0"/>
              </a:rPr>
              <a:t> </a:t>
            </a:r>
            <a:endParaRPr kumimoji="0" lang="pt-PT" sz="2000" b="0" i="0" u="none" strike="noStrike" kern="1200" cap="none" spc="0" normalizeH="0" baseline="0" noProof="0" dirty="0">
              <a:ln>
                <a:noFill/>
              </a:ln>
              <a:solidFill>
                <a:schemeClr val="bg1"/>
              </a:solidFill>
              <a:effectLst/>
              <a:uLnTx/>
              <a:uFillTx/>
              <a:latin typeface="AR CARTER" panose="02000000000000000000" pitchFamily="2" charset="0"/>
              <a:cs typeface="Calibri" panose="020F0502020204030204" pitchFamily="34" charset="0"/>
            </a:endParaRPr>
          </a:p>
          <a:p>
            <a:pPr lvl="0" algn="just"/>
            <a:endParaRPr kumimoji="0" lang="en-US" sz="2400" b="0" i="0" u="none" strike="noStrike" kern="1200" cap="none" spc="0" normalizeH="0" baseline="0" noProof="0" dirty="0">
              <a:ln>
                <a:noFill/>
              </a:ln>
              <a:solidFill>
                <a:prstClr val="black"/>
              </a:solidFill>
              <a:effectLst/>
              <a:uLnTx/>
              <a:uFillTx/>
              <a:latin typeface="AR CARTER" panose="02000000000000000000" pitchFamily="2" charset="0"/>
              <a:cs typeface="Calibri" panose="020F0502020204030204" pitchFamily="34" charset="0"/>
            </a:endParaRPr>
          </a:p>
          <a:p>
            <a:pPr lvl="0" algn="just"/>
            <a:r>
              <a:rPr kumimoji="0" lang="en-US" sz="4000" b="0" i="0" u="none" strike="noStrike" kern="1200" cap="none" spc="0" normalizeH="0" baseline="0" noProof="0" dirty="0">
                <a:ln>
                  <a:noFill/>
                </a:ln>
                <a:solidFill>
                  <a:prstClr val="black"/>
                </a:solidFill>
                <a:effectLst/>
                <a:uLnTx/>
                <a:uFillTx/>
                <a:latin typeface="AR CARTER" panose="02000000000000000000" pitchFamily="2" charset="0"/>
                <a:cs typeface="Calibri" panose="020F0502020204030204" pitchFamily="34" charset="0"/>
              </a:rPr>
              <a:t>Funds </a:t>
            </a:r>
            <a:r>
              <a:rPr lang="en-US" sz="4000" dirty="0">
                <a:solidFill>
                  <a:prstClr val="black"/>
                </a:solidFill>
                <a:latin typeface="AR CARTER" panose="02000000000000000000" pitchFamily="2" charset="0"/>
                <a:cs typeface="Calibri" panose="020F0502020204030204" pitchFamily="34" charset="0"/>
              </a:rPr>
              <a:t>People</a:t>
            </a:r>
          </a:p>
          <a:p>
            <a:pPr lvl="0" algn="just"/>
            <a:r>
              <a:rPr lang="en-US" sz="2000" dirty="0">
                <a:solidFill>
                  <a:schemeClr val="bg1"/>
                </a:solidFill>
                <a:latin typeface="AR CARTER" panose="02000000000000000000" pitchFamily="2" charset="0"/>
                <a:cs typeface="Calibri" panose="020F0502020204030204" pitchFamily="34" charset="0"/>
                <a:hlinkClick r:id="rId14">
                  <a:extLst>
                    <a:ext uri="{A12FA001-AC4F-418D-AE19-62706E023703}">
                      <ahyp:hlinkClr xmlns:ahyp="http://schemas.microsoft.com/office/drawing/2018/hyperlinkcolor" val="tx"/>
                    </a:ext>
                  </a:extLst>
                </a:hlinkClick>
              </a:rPr>
              <a:t>https://bit.ly/2MlgpNQ</a:t>
            </a:r>
            <a:r>
              <a:rPr lang="en-US" sz="2000" dirty="0">
                <a:solidFill>
                  <a:schemeClr val="bg1"/>
                </a:solidFill>
                <a:latin typeface="AR CARTER" panose="02000000000000000000" pitchFamily="2" charset="0"/>
                <a:cs typeface="Calibri" panose="020F0502020204030204" pitchFamily="34" charset="0"/>
              </a:rPr>
              <a:t> </a:t>
            </a:r>
            <a:endParaRPr kumimoji="0" lang="pt-PT" sz="2000" b="0" i="0" u="none" strike="noStrike" kern="1200" cap="none" spc="0" normalizeH="0" baseline="0" noProof="0" dirty="0">
              <a:ln>
                <a:noFill/>
              </a:ln>
              <a:solidFill>
                <a:schemeClr val="bg1"/>
              </a:solidFill>
              <a:effectLst/>
              <a:uLnTx/>
              <a:uFillTx/>
              <a:latin typeface="AR CARTER" panose="02000000000000000000" pitchFamily="2" charset="0"/>
              <a:cs typeface="Calibri" panose="020F0502020204030204" pitchFamily="34" charset="0"/>
            </a:endParaRPr>
          </a:p>
          <a:p>
            <a:pPr lvl="0" algn="just"/>
            <a:endParaRPr kumimoji="0" lang="en-US" sz="2400" b="0" i="0" u="none" strike="noStrike" kern="1200" cap="none" spc="0" normalizeH="0" baseline="0" noProof="0" dirty="0">
              <a:ln>
                <a:noFill/>
              </a:ln>
              <a:solidFill>
                <a:prstClr val="black"/>
              </a:solidFill>
              <a:effectLst/>
              <a:uLnTx/>
              <a:uFillTx/>
              <a:latin typeface="AR CARTER" panose="02000000000000000000" pitchFamily="2" charset="0"/>
              <a:cs typeface="Calibri" panose="020F0502020204030204" pitchFamily="34" charset="0"/>
            </a:endParaRPr>
          </a:p>
        </p:txBody>
      </p:sp>
    </p:spTree>
    <p:extLst>
      <p:ext uri="{BB962C8B-B14F-4D97-AF65-F5344CB8AC3E}">
        <p14:creationId xmlns:p14="http://schemas.microsoft.com/office/powerpoint/2010/main" val="542693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CaixaDeTexto 119">
            <a:extLst>
              <a:ext uri="{FF2B5EF4-FFF2-40B4-BE49-F238E27FC236}">
                <a16:creationId xmlns:a16="http://schemas.microsoft.com/office/drawing/2014/main" id="{8288A941-B62F-4D12-B802-528DC8FC037F}"/>
              </a:ext>
            </a:extLst>
          </p:cNvPr>
          <p:cNvSpPr txBox="1"/>
          <p:nvPr/>
        </p:nvSpPr>
        <p:spPr>
          <a:xfrm>
            <a:off x="2798189" y="2644170"/>
            <a:ext cx="6769803" cy="1107996"/>
          </a:xfrm>
          <a:prstGeom prst="rect">
            <a:avLst/>
          </a:prstGeom>
          <a:noFill/>
        </p:spPr>
        <p:txBody>
          <a:bodyPr wrap="none" rtlCol="0">
            <a:spAutoFit/>
          </a:bodyPr>
          <a:lstStyle/>
          <a:p>
            <a:pPr algn="ctr"/>
            <a:r>
              <a:rPr lang="pt-PT" sz="6600" dirty="0">
                <a:solidFill>
                  <a:schemeClr val="bg1"/>
                </a:solidFill>
                <a:latin typeface="AR CARTER" panose="02000000000000000000" pitchFamily="2" charset="0"/>
              </a:rPr>
              <a:t>A</a:t>
            </a:r>
            <a:r>
              <a:rPr lang="pt-PT" sz="6600" dirty="0">
                <a:latin typeface="AR CARTER" panose="02000000000000000000" pitchFamily="2" charset="0"/>
              </a:rPr>
              <a:t> FÁBRICA DOS SONHOS</a:t>
            </a:r>
          </a:p>
        </p:txBody>
      </p:sp>
      <p:sp>
        <p:nvSpPr>
          <p:cNvPr id="3" name="CaixaDeTexto 2">
            <a:extLst>
              <a:ext uri="{FF2B5EF4-FFF2-40B4-BE49-F238E27FC236}">
                <a16:creationId xmlns:a16="http://schemas.microsoft.com/office/drawing/2014/main" id="{B5460B68-0A3E-44FD-B75B-36396A4935AD}"/>
              </a:ext>
            </a:extLst>
          </p:cNvPr>
          <p:cNvSpPr txBox="1"/>
          <p:nvPr/>
        </p:nvSpPr>
        <p:spPr>
          <a:xfrm>
            <a:off x="6578071" y="3490556"/>
            <a:ext cx="2989921" cy="523220"/>
          </a:xfrm>
          <a:prstGeom prst="rect">
            <a:avLst/>
          </a:prstGeom>
          <a:noFill/>
        </p:spPr>
        <p:txBody>
          <a:bodyPr wrap="none" rtlCol="0">
            <a:spAutoFit/>
          </a:bodyPr>
          <a:lstStyle/>
          <a:p>
            <a:pPr algn="r"/>
            <a:r>
              <a:rPr lang="pt-PT" sz="2800" dirty="0">
                <a:solidFill>
                  <a:schemeClr val="bg1"/>
                </a:solidFill>
                <a:latin typeface="AR CARTER" panose="02000000000000000000" pitchFamily="2" charset="0"/>
              </a:rPr>
              <a:t> A VISÃO HUMANITÁRIA</a:t>
            </a:r>
          </a:p>
        </p:txBody>
      </p:sp>
    </p:spTree>
    <p:extLst>
      <p:ext uri="{BB962C8B-B14F-4D97-AF65-F5344CB8AC3E}">
        <p14:creationId xmlns:p14="http://schemas.microsoft.com/office/powerpoint/2010/main" val="3798537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25471C48-2A86-4A6C-AB9E-561B0F915FEF}"/>
              </a:ext>
            </a:extLst>
          </p:cNvPr>
          <p:cNvSpPr txBox="1"/>
          <p:nvPr/>
        </p:nvSpPr>
        <p:spPr>
          <a:xfrm>
            <a:off x="186871" y="476121"/>
            <a:ext cx="6023429" cy="51398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PT" sz="4800" b="0" i="0" u="none" strike="noStrike" kern="1200" cap="none" spc="0" normalizeH="0" baseline="0" noProof="0" dirty="0">
                <a:ln>
                  <a:noFill/>
                </a:ln>
                <a:solidFill>
                  <a:schemeClr val="bg1"/>
                </a:solidFill>
                <a:effectLst/>
                <a:uLnTx/>
                <a:uFillTx/>
                <a:latin typeface="AR CARTER" panose="02000000000000000000" pitchFamily="2" charset="0"/>
                <a:cs typeface="Calibri" panose="020F0502020204030204" pitchFamily="34" charset="0"/>
              </a:rPr>
              <a:t>… qual o sonho?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PT" sz="4000" b="0" i="0" u="none" strike="noStrike" kern="1200" cap="none" spc="0" normalizeH="0" baseline="0" noProof="0" dirty="0">
              <a:ln>
                <a:noFill/>
              </a:ln>
              <a:solidFill>
                <a:schemeClr val="bg1"/>
              </a:solidFill>
              <a:effectLst/>
              <a:uLnTx/>
              <a:uFillTx/>
              <a:latin typeface="AR CARTER" panose="02000000000000000000" pitchFamily="2" charset="0"/>
              <a:cs typeface="Calibri" panose="020F0502020204030204" pitchFamily="34" charset="0"/>
            </a:endParaRPr>
          </a:p>
          <a:p>
            <a:pPr lvl="0" algn="just">
              <a:defRPr/>
            </a:pPr>
            <a:r>
              <a:rPr lang="pt-PT" sz="2400" dirty="0">
                <a:solidFill>
                  <a:prstClr val="black"/>
                </a:solidFill>
                <a:latin typeface="AR CARTER" panose="02000000000000000000" pitchFamily="2" charset="0"/>
                <a:cs typeface="Calibri" panose="020F0502020204030204" pitchFamily="34" charset="0"/>
              </a:rPr>
              <a:t>A Associação Cova do Mar tem a visão de que nenhuma criança deveria pagar para brincar. Vivemos numa sociedade onde a brincadeira é um negócio à volta da felicidade das crianças e da disponibilidade financeira dos agregados familiares, desde o brinquedo ao apoio ao estudo, karaté, Colonias de férias ou </a:t>
            </a:r>
            <a:r>
              <a:rPr lang="pt-PT" sz="2400" dirty="0" err="1">
                <a:solidFill>
                  <a:prstClr val="black"/>
                </a:solidFill>
                <a:latin typeface="AR CARTER" panose="02000000000000000000" pitchFamily="2" charset="0"/>
                <a:cs typeface="Calibri" panose="020F0502020204030204" pitchFamily="34" charset="0"/>
              </a:rPr>
              <a:t>Atl’s</a:t>
            </a:r>
            <a:r>
              <a:rPr lang="pt-PT" sz="2400" dirty="0">
                <a:solidFill>
                  <a:prstClr val="black"/>
                </a:solidFill>
                <a:latin typeface="AR CARTER" panose="02000000000000000000" pitchFamily="2" charset="0"/>
                <a:cs typeface="Calibri" panose="020F0502020204030204" pitchFamily="34" charset="0"/>
              </a:rPr>
              <a:t>. tudo é um motivo financeiro para entreter e trazer felicidade às crianças. No entanto, esse acesso ao brincar além de ser limitado (porque os pais nunca conseguem dar tudo), exclui as </a:t>
            </a:r>
            <a:br>
              <a:rPr lang="pt-PT" sz="2400" dirty="0">
                <a:solidFill>
                  <a:prstClr val="black"/>
                </a:solidFill>
                <a:latin typeface="AR CARTER" panose="02000000000000000000" pitchFamily="2" charset="0"/>
                <a:cs typeface="Calibri" panose="020F0502020204030204" pitchFamily="34" charset="0"/>
              </a:rPr>
            </a:br>
            <a:r>
              <a:rPr lang="pt-PT" sz="2400" dirty="0">
                <a:solidFill>
                  <a:prstClr val="black"/>
                </a:solidFill>
                <a:latin typeface="AR CARTER" panose="02000000000000000000" pitchFamily="2" charset="0"/>
                <a:cs typeface="Calibri" panose="020F0502020204030204" pitchFamily="34" charset="0"/>
              </a:rPr>
              <a:t>crianças cujos agregados familiares vivem no limiar da pobreza extrema e/ou em contextos de exclusão social. </a:t>
            </a:r>
          </a:p>
        </p:txBody>
      </p:sp>
      <p:pic>
        <p:nvPicPr>
          <p:cNvPr id="8" name="Picture 30">
            <a:extLst>
              <a:ext uri="{FF2B5EF4-FFF2-40B4-BE49-F238E27FC236}">
                <a16:creationId xmlns:a16="http://schemas.microsoft.com/office/drawing/2014/main" id="{F9CCD2FE-8F47-4B5C-8E51-AD56C0826DF0}"/>
              </a:ext>
            </a:extLst>
          </p:cNvPr>
          <p:cNvPicPr/>
          <p:nvPr/>
        </p:nvPicPr>
        <p:blipFill rotWithShape="1">
          <a:blip r:embed="rId2"/>
          <a:srcRect l="9026" r="6300" b="349"/>
          <a:stretch/>
        </p:blipFill>
        <p:spPr>
          <a:xfrm>
            <a:off x="6400799" y="79828"/>
            <a:ext cx="5718629" cy="3606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5" name="Picture 6">
            <a:extLst>
              <a:ext uri="{FF2B5EF4-FFF2-40B4-BE49-F238E27FC236}">
                <a16:creationId xmlns:a16="http://schemas.microsoft.com/office/drawing/2014/main" id="{34FD64F0-7BB9-4634-80E1-EC6CFF63801A}"/>
              </a:ext>
            </a:extLst>
          </p:cNvPr>
          <p:cNvPicPr/>
          <p:nvPr/>
        </p:nvPicPr>
        <p:blipFill>
          <a:blip r:embed="rId3"/>
          <a:srcRect t="23438" b="12814"/>
          <a:stretch/>
        </p:blipFill>
        <p:spPr>
          <a:xfrm>
            <a:off x="6400800" y="3820886"/>
            <a:ext cx="5718629" cy="29318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482359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25471C48-2A86-4A6C-AB9E-561B0F915FEF}"/>
              </a:ext>
            </a:extLst>
          </p:cNvPr>
          <p:cNvSpPr txBox="1"/>
          <p:nvPr/>
        </p:nvSpPr>
        <p:spPr>
          <a:xfrm>
            <a:off x="186871" y="476121"/>
            <a:ext cx="6023429" cy="51398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PT" sz="4800" b="0" i="0" u="none" strike="noStrike" kern="1200" cap="none" spc="0" normalizeH="0" baseline="0" noProof="0" dirty="0">
                <a:ln>
                  <a:noFill/>
                </a:ln>
                <a:solidFill>
                  <a:schemeClr val="bg1"/>
                </a:solidFill>
                <a:effectLst/>
                <a:uLnTx/>
                <a:uFillTx/>
                <a:latin typeface="AR CARTER" panose="02000000000000000000" pitchFamily="2" charset="0"/>
                <a:cs typeface="Calibri" panose="020F0502020204030204" pitchFamily="34" charset="0"/>
              </a:rPr>
              <a:t>… como nasceu?</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PT" sz="4000" b="0" i="0" u="none" strike="noStrike" kern="1200" cap="none" spc="0" normalizeH="0" baseline="0" noProof="0" dirty="0">
              <a:ln>
                <a:noFill/>
              </a:ln>
              <a:solidFill>
                <a:schemeClr val="bg1"/>
              </a:solidFill>
              <a:effectLst/>
              <a:uLnTx/>
              <a:uFillTx/>
              <a:latin typeface="AR CARTER" panose="02000000000000000000" pitchFamily="2" charset="0"/>
              <a:cs typeface="Calibri" panose="020F0502020204030204" pitchFamily="34" charset="0"/>
            </a:endParaRPr>
          </a:p>
          <a:p>
            <a:pPr algn="just"/>
            <a:r>
              <a:rPr lang="pt-PT" sz="2400" dirty="0">
                <a:solidFill>
                  <a:prstClr val="black"/>
                </a:solidFill>
                <a:latin typeface="AR CARTER" panose="02000000000000000000" pitchFamily="2" charset="0"/>
                <a:cs typeface="Calibri" panose="020F0502020204030204" pitchFamily="34" charset="0"/>
              </a:rPr>
              <a:t>Numa reunião em 2016 com a </a:t>
            </a:r>
            <a:r>
              <a:rPr lang="pt-PT" sz="2400" dirty="0" err="1">
                <a:solidFill>
                  <a:prstClr val="black"/>
                </a:solidFill>
                <a:latin typeface="AR CARTER" panose="02000000000000000000" pitchFamily="2" charset="0"/>
                <a:cs typeface="Calibri" panose="020F0502020204030204" pitchFamily="34" charset="0"/>
              </a:rPr>
              <a:t>CMAlmada</a:t>
            </a:r>
            <a:r>
              <a:rPr lang="pt-PT" sz="2400" dirty="0">
                <a:solidFill>
                  <a:prstClr val="black"/>
                </a:solidFill>
                <a:latin typeface="AR CARTER" panose="02000000000000000000" pitchFamily="2" charset="0"/>
                <a:cs typeface="Calibri" panose="020F0502020204030204" pitchFamily="34" charset="0"/>
              </a:rPr>
              <a:t>, quando apresentámos a utopia de criar a Fábrica dos Sonhos, com um programa pedagógico rico e com uma visão solidária e humanitária, foi-nos solicitado que usássemos uma “barraca” desabitada no Bairro do 2º Torrão (Almada) cuja família anterior tinha sido realojada.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pt-PT" sz="2400" dirty="0">
              <a:solidFill>
                <a:prstClr val="black"/>
              </a:solidFill>
              <a:latin typeface="AR CARTER" panose="02000000000000000000" pitchFamily="2" charset="0"/>
              <a:cs typeface="Calibri" panose="020F0502020204030204" pitchFamily="34" charset="0"/>
            </a:endParaRPr>
          </a:p>
          <a:p>
            <a:pPr lvl="0" algn="just"/>
            <a:r>
              <a:rPr kumimoji="0" lang="pt-PT" sz="2400" b="0" i="0" u="none" strike="noStrike" kern="1200" cap="none" spc="0" normalizeH="0" baseline="0" noProof="0" dirty="0">
                <a:ln>
                  <a:noFill/>
                </a:ln>
                <a:solidFill>
                  <a:prstClr val="black"/>
                </a:solidFill>
                <a:effectLst/>
                <a:uLnTx/>
                <a:uFillTx/>
                <a:latin typeface="AR CARTER" panose="02000000000000000000" pitchFamily="2" charset="0"/>
                <a:cs typeface="Calibri" panose="020F0502020204030204" pitchFamily="34" charset="0"/>
              </a:rPr>
              <a:t>… a Fábrica dos Sonhos tornou-se assim num lugar mágico</a:t>
            </a:r>
            <a:r>
              <a:rPr lang="pt-PT" sz="2400" dirty="0">
                <a:solidFill>
                  <a:prstClr val="black"/>
                </a:solidFill>
                <a:latin typeface="AR CARTER" panose="02000000000000000000" pitchFamily="2" charset="0"/>
                <a:cs typeface="Calibri" panose="020F0502020204030204" pitchFamily="34" charset="0"/>
              </a:rPr>
              <a:t> e</a:t>
            </a:r>
            <a:r>
              <a:rPr kumimoji="0" lang="pt-PT" sz="2400" b="0" i="0" u="none" strike="noStrike" kern="1200" cap="none" spc="0" normalizeH="0" baseline="0" noProof="0" dirty="0">
                <a:ln>
                  <a:noFill/>
                </a:ln>
                <a:solidFill>
                  <a:prstClr val="black"/>
                </a:solidFill>
                <a:effectLst/>
                <a:uLnTx/>
                <a:uFillTx/>
                <a:latin typeface="AR CARTER" panose="02000000000000000000" pitchFamily="2" charset="0"/>
                <a:cs typeface="Calibri" panose="020F0502020204030204" pitchFamily="34" charset="0"/>
              </a:rPr>
              <a:t> encantado, </a:t>
            </a:r>
            <a:r>
              <a:rPr lang="pt-PT" sz="2400" dirty="0">
                <a:solidFill>
                  <a:prstClr val="black"/>
                </a:solidFill>
                <a:latin typeface="AR CARTER" panose="02000000000000000000" pitchFamily="2" charset="0"/>
                <a:cs typeface="Calibri" panose="020F0502020204030204" pitchFamily="34" charset="0"/>
              </a:rPr>
              <a:t>abrindo as suas portas gratuitamente às </a:t>
            </a:r>
            <a:r>
              <a:rPr kumimoji="0" lang="pt-PT" sz="2400" b="0" i="0" u="none" strike="noStrike" kern="1200" cap="none" spc="0" normalizeH="0" baseline="0" noProof="0" dirty="0">
                <a:ln>
                  <a:noFill/>
                </a:ln>
                <a:solidFill>
                  <a:prstClr val="black"/>
                </a:solidFill>
                <a:effectLst/>
                <a:uLnTx/>
                <a:uFillTx/>
                <a:latin typeface="AR CARTER" panose="02000000000000000000" pitchFamily="2" charset="0"/>
                <a:cs typeface="Calibri" panose="020F0502020204030204" pitchFamily="34" charset="0"/>
              </a:rPr>
              <a:t>crianças</a:t>
            </a:r>
            <a:r>
              <a:rPr lang="pt-PT" sz="2400" dirty="0">
                <a:solidFill>
                  <a:prstClr val="black"/>
                </a:solidFill>
                <a:latin typeface="AR CARTER" panose="02000000000000000000" pitchFamily="2" charset="0"/>
                <a:cs typeface="Calibri" panose="020F0502020204030204" pitchFamily="34" charset="0"/>
              </a:rPr>
              <a:t> dos 6 aos 16 anos, onde </a:t>
            </a:r>
            <a:r>
              <a:rPr kumimoji="0" lang="pt-PT" sz="2400" b="0" i="0" u="none" strike="noStrike" kern="1200" cap="none" spc="0" normalizeH="0" baseline="0" noProof="0" dirty="0">
                <a:ln>
                  <a:noFill/>
                </a:ln>
                <a:solidFill>
                  <a:prstClr val="black"/>
                </a:solidFill>
                <a:effectLst/>
                <a:uLnTx/>
                <a:uFillTx/>
                <a:latin typeface="AR CARTER" panose="02000000000000000000" pitchFamily="2" charset="0"/>
                <a:cs typeface="Calibri" panose="020F0502020204030204" pitchFamily="34" charset="0"/>
              </a:rPr>
              <a:t>podem brincar depois das aulas ou durante as férias</a:t>
            </a:r>
            <a:r>
              <a:rPr lang="pt-PT" sz="2400" dirty="0">
                <a:solidFill>
                  <a:prstClr val="black"/>
                </a:solidFill>
                <a:latin typeface="AR CARTER" panose="02000000000000000000" pitchFamily="2" charset="0"/>
                <a:cs typeface="Calibri" panose="020F0502020204030204" pitchFamily="34" charset="0"/>
              </a:rPr>
              <a:t>, de 3ª a Sábado das 15.00 às 19.30. </a:t>
            </a:r>
            <a:endParaRPr kumimoji="0" lang="pt-PT" sz="2400" b="0" i="0" u="none" strike="noStrike" kern="1200" cap="none" spc="0" normalizeH="0" baseline="0" noProof="0" dirty="0">
              <a:ln>
                <a:noFill/>
              </a:ln>
              <a:solidFill>
                <a:prstClr val="black"/>
              </a:solidFill>
              <a:effectLst/>
              <a:uLnTx/>
              <a:uFillTx/>
              <a:latin typeface="AR CARTER" panose="02000000000000000000" pitchFamily="2" charset="0"/>
              <a:cs typeface="Calibri" panose="020F0502020204030204" pitchFamily="34" charset="0"/>
            </a:endParaRPr>
          </a:p>
        </p:txBody>
      </p:sp>
      <p:pic>
        <p:nvPicPr>
          <p:cNvPr id="8" name="Picture 30">
            <a:extLst>
              <a:ext uri="{FF2B5EF4-FFF2-40B4-BE49-F238E27FC236}">
                <a16:creationId xmlns:a16="http://schemas.microsoft.com/office/drawing/2014/main" id="{F9CCD2FE-8F47-4B5C-8E51-AD56C0826DF0}"/>
              </a:ext>
            </a:extLst>
          </p:cNvPr>
          <p:cNvPicPr/>
          <p:nvPr/>
        </p:nvPicPr>
        <p:blipFill rotWithShape="1">
          <a:blip r:embed="rId2"/>
          <a:srcRect l="9026" r="6300" b="349"/>
          <a:stretch/>
        </p:blipFill>
        <p:spPr>
          <a:xfrm>
            <a:off x="6400799" y="79828"/>
            <a:ext cx="5718629" cy="3606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5" name="Picture 6">
            <a:extLst>
              <a:ext uri="{FF2B5EF4-FFF2-40B4-BE49-F238E27FC236}">
                <a16:creationId xmlns:a16="http://schemas.microsoft.com/office/drawing/2014/main" id="{34FD64F0-7BB9-4634-80E1-EC6CFF63801A}"/>
              </a:ext>
            </a:extLst>
          </p:cNvPr>
          <p:cNvPicPr/>
          <p:nvPr/>
        </p:nvPicPr>
        <p:blipFill>
          <a:blip r:embed="rId3"/>
          <a:srcRect t="23438" b="12814"/>
          <a:stretch/>
        </p:blipFill>
        <p:spPr>
          <a:xfrm>
            <a:off x="6400800" y="3820886"/>
            <a:ext cx="5718629" cy="29318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3171117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25471C48-2A86-4A6C-AB9E-561B0F915FEF}"/>
              </a:ext>
            </a:extLst>
          </p:cNvPr>
          <p:cNvSpPr txBox="1"/>
          <p:nvPr/>
        </p:nvSpPr>
        <p:spPr>
          <a:xfrm>
            <a:off x="186871" y="476121"/>
            <a:ext cx="6023429"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PT" sz="4800" b="0" i="0" u="none" strike="noStrike" kern="1200" cap="none" spc="0" normalizeH="0" baseline="0" noProof="0" dirty="0">
                <a:ln>
                  <a:noFill/>
                </a:ln>
                <a:solidFill>
                  <a:schemeClr val="bg1"/>
                </a:solidFill>
                <a:effectLst/>
                <a:uLnTx/>
                <a:uFillTx/>
                <a:latin typeface="AR CARTER" panose="02000000000000000000" pitchFamily="2" charset="0"/>
                <a:cs typeface="Calibri" panose="020F0502020204030204" pitchFamily="34" charset="0"/>
              </a:rPr>
              <a:t>… </a:t>
            </a:r>
            <a:r>
              <a:rPr lang="pt-PT" sz="4800" dirty="0">
                <a:solidFill>
                  <a:schemeClr val="bg1"/>
                </a:solidFill>
                <a:latin typeface="AR CARTER" panose="02000000000000000000" pitchFamily="2" charset="0"/>
                <a:cs typeface="Calibri" panose="020F0502020204030204" pitchFamily="34" charset="0"/>
              </a:rPr>
              <a:t>qual a nossa importância</a:t>
            </a:r>
            <a:r>
              <a:rPr kumimoji="0" lang="pt-PT" sz="4800" b="0" i="0" u="none" strike="noStrike" kern="1200" cap="none" spc="0" normalizeH="0" baseline="0" noProof="0" dirty="0">
                <a:ln>
                  <a:noFill/>
                </a:ln>
                <a:solidFill>
                  <a:schemeClr val="bg1"/>
                </a:solidFill>
                <a:effectLst/>
                <a:uLnTx/>
                <a:uFillTx/>
                <a:latin typeface="AR CARTER" panose="02000000000000000000" pitchFamily="2" charset="0"/>
                <a:cs typeface="Calibri" panose="020F0502020204030204" pitchFamily="34" charset="0"/>
              </a:rPr>
              <a:t>?</a:t>
            </a:r>
          </a:p>
          <a:p>
            <a:pPr algn="just"/>
            <a:endParaRPr lang="pt-PT" sz="2400" dirty="0">
              <a:solidFill>
                <a:prstClr val="black"/>
              </a:solidFill>
              <a:latin typeface="AR CARTER" panose="02000000000000000000" pitchFamily="2" charset="0"/>
              <a:cs typeface="Calibri" panose="020F0502020204030204" pitchFamily="34" charset="0"/>
            </a:endParaRPr>
          </a:p>
          <a:p>
            <a:pPr algn="just"/>
            <a:r>
              <a:rPr lang="pt-PT" sz="2400" dirty="0">
                <a:solidFill>
                  <a:prstClr val="black"/>
                </a:solidFill>
                <a:latin typeface="AR CARTER" panose="02000000000000000000" pitchFamily="2" charset="0"/>
                <a:cs typeface="Calibri" panose="020F0502020204030204" pitchFamily="34" charset="0"/>
              </a:rPr>
              <a:t>Estas crianças têm uma resiliência pura, um </a:t>
            </a:r>
            <a:r>
              <a:rPr lang="pt-PT" sz="2400" dirty="0">
                <a:solidFill>
                  <a:schemeClr val="bg1"/>
                </a:solidFill>
                <a:latin typeface="AR CARTER" panose="02000000000000000000" pitchFamily="2" charset="0"/>
                <a:cs typeface="Calibri" panose="020F0502020204030204" pitchFamily="34" charset="0"/>
              </a:rPr>
              <a:t>SUPER PODER</a:t>
            </a:r>
            <a:r>
              <a:rPr lang="pt-PT" sz="2400" dirty="0">
                <a:solidFill>
                  <a:prstClr val="black"/>
                </a:solidFill>
                <a:latin typeface="AR CARTER" panose="02000000000000000000" pitchFamily="2" charset="0"/>
                <a:cs typeface="Calibri" panose="020F0502020204030204" pitchFamily="34" charset="0"/>
              </a:rPr>
              <a:t>, que lhes permite enfrentar as dificuldades de viver num bairro sem eletricidade legal, sem saneamento básico, em casas que não têm isolamento térmico. Um bairro sem as infraestruturas básicas e dignas para a vivência do ser humano. </a:t>
            </a:r>
          </a:p>
          <a:p>
            <a:pPr algn="just"/>
            <a:endParaRPr lang="pt-PT" sz="2400" dirty="0">
              <a:solidFill>
                <a:prstClr val="black"/>
              </a:solidFill>
              <a:latin typeface="AR CARTER" panose="02000000000000000000" pitchFamily="2" charset="0"/>
              <a:cs typeface="Calibri" panose="020F0502020204030204" pitchFamily="34" charset="0"/>
            </a:endParaRPr>
          </a:p>
          <a:p>
            <a:pPr algn="just"/>
            <a:r>
              <a:rPr lang="pt-PT" sz="2400" dirty="0">
                <a:solidFill>
                  <a:prstClr val="black"/>
                </a:solidFill>
                <a:latin typeface="AR CARTER" panose="02000000000000000000" pitchFamily="2" charset="0"/>
                <a:cs typeface="Calibri" panose="020F0502020204030204" pitchFamily="34" charset="0"/>
              </a:rPr>
              <a:t>Sabemos que quando lhes dermos tudo aquilo a que não conseguem ter acesso: desporto, brinquedos, tecnologia (tablets, computadores ou </a:t>
            </a:r>
            <a:r>
              <a:rPr lang="pt-PT" sz="2400" dirty="0" err="1">
                <a:solidFill>
                  <a:prstClr val="black"/>
                </a:solidFill>
                <a:latin typeface="AR CARTER" panose="02000000000000000000" pitchFamily="2" charset="0"/>
                <a:cs typeface="Calibri" panose="020F0502020204030204" pitchFamily="34" charset="0"/>
              </a:rPr>
              <a:t>playstations</a:t>
            </a:r>
            <a:r>
              <a:rPr lang="pt-PT" sz="2400" dirty="0">
                <a:solidFill>
                  <a:prstClr val="black"/>
                </a:solidFill>
                <a:latin typeface="AR CARTER" panose="02000000000000000000" pitchFamily="2" charset="0"/>
                <a:cs typeface="Calibri" panose="020F0502020204030204" pitchFamily="34" charset="0"/>
              </a:rPr>
              <a:t>) e </a:t>
            </a:r>
            <a:r>
              <a:rPr lang="pt-PT" sz="2400" dirty="0" err="1">
                <a:solidFill>
                  <a:prstClr val="black"/>
                </a:solidFill>
                <a:latin typeface="AR CARTER" panose="02000000000000000000" pitchFamily="2" charset="0"/>
                <a:cs typeface="Calibri" panose="020F0502020204030204" pitchFamily="34" charset="0"/>
              </a:rPr>
              <a:t>actividades</a:t>
            </a:r>
            <a:r>
              <a:rPr lang="pt-PT" sz="2400" dirty="0">
                <a:solidFill>
                  <a:prstClr val="black"/>
                </a:solidFill>
                <a:latin typeface="AR CARTER" panose="02000000000000000000" pitchFamily="2" charset="0"/>
                <a:cs typeface="Calibri" panose="020F0502020204030204" pitchFamily="34" charset="0"/>
              </a:rPr>
              <a:t> fora do bairro; ao mesmo tempo que lhes damos a mão e ajudamos a encontrarem o seu equilíbrio interior, </a:t>
            </a:r>
            <a:r>
              <a:rPr lang="pt-PT" sz="2400" dirty="0">
                <a:solidFill>
                  <a:schemeClr val="bg1"/>
                </a:solidFill>
                <a:latin typeface="AR CARTER" panose="02000000000000000000" pitchFamily="2" charset="0"/>
                <a:cs typeface="Calibri" panose="020F0502020204030204" pitchFamily="34" charset="0"/>
              </a:rPr>
              <a:t>estamos a criar futuros líderes mais justos, conscienciosos e mais preparados para a vida em humanidade</a:t>
            </a:r>
            <a:r>
              <a:rPr lang="pt-PT" sz="2400" dirty="0">
                <a:solidFill>
                  <a:prstClr val="black"/>
                </a:solidFill>
                <a:latin typeface="AR CARTER" panose="02000000000000000000" pitchFamily="2" charset="0"/>
                <a:cs typeface="Calibri" panose="020F0502020204030204" pitchFamily="34" charset="0"/>
              </a:rPr>
              <a:t>. </a:t>
            </a:r>
          </a:p>
        </p:txBody>
      </p:sp>
      <p:pic>
        <p:nvPicPr>
          <p:cNvPr id="7" name="Picture 17">
            <a:extLst>
              <a:ext uri="{FF2B5EF4-FFF2-40B4-BE49-F238E27FC236}">
                <a16:creationId xmlns:a16="http://schemas.microsoft.com/office/drawing/2014/main" id="{1BAFC93D-8B36-4961-BCB9-1D49AB3C33B4}"/>
              </a:ext>
            </a:extLst>
          </p:cNvPr>
          <p:cNvPicPr/>
          <p:nvPr/>
        </p:nvPicPr>
        <p:blipFill rotWithShape="1">
          <a:blip r:embed="rId2"/>
          <a:srcRect t="21815" b="32180"/>
          <a:stretch/>
        </p:blipFill>
        <p:spPr>
          <a:xfrm>
            <a:off x="6400798" y="80463"/>
            <a:ext cx="5791201" cy="31360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6" name="Picture 21">
            <a:extLst>
              <a:ext uri="{FF2B5EF4-FFF2-40B4-BE49-F238E27FC236}">
                <a16:creationId xmlns:a16="http://schemas.microsoft.com/office/drawing/2014/main" id="{8489B183-D388-41F3-B649-A36AA840B72F}"/>
              </a:ext>
            </a:extLst>
          </p:cNvPr>
          <p:cNvPicPr>
            <a:picLocks noChangeAspect="1"/>
          </p:cNvPicPr>
          <p:nvPr/>
        </p:nvPicPr>
        <p:blipFill rotWithShape="1">
          <a:blip r:embed="rId3">
            <a:extLst>
              <a:ext uri="{28A0092B-C50C-407E-A947-70E740481C1C}">
                <a14:useLocalDpi xmlns:a14="http://schemas.microsoft.com/office/drawing/2010/main" val="0"/>
              </a:ext>
            </a:extLst>
          </a:blip>
          <a:srcRect l="7801" t="17745" r="18095" b="13902"/>
          <a:stretch/>
        </p:blipFill>
        <p:spPr>
          <a:xfrm>
            <a:off x="6400799" y="3216495"/>
            <a:ext cx="5791201" cy="35610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2855085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CaixaDeTexto 119">
            <a:extLst>
              <a:ext uri="{FF2B5EF4-FFF2-40B4-BE49-F238E27FC236}">
                <a16:creationId xmlns:a16="http://schemas.microsoft.com/office/drawing/2014/main" id="{8288A941-B62F-4D12-B802-528DC8FC037F}"/>
              </a:ext>
            </a:extLst>
          </p:cNvPr>
          <p:cNvSpPr txBox="1"/>
          <p:nvPr/>
        </p:nvSpPr>
        <p:spPr>
          <a:xfrm>
            <a:off x="3574319" y="2345867"/>
            <a:ext cx="5043367" cy="1107996"/>
          </a:xfrm>
          <a:prstGeom prst="rect">
            <a:avLst/>
          </a:prstGeom>
          <a:noFill/>
        </p:spPr>
        <p:txBody>
          <a:bodyPr wrap="none" rtlCol="0">
            <a:spAutoFit/>
          </a:bodyPr>
          <a:lstStyle/>
          <a:p>
            <a:pPr algn="ctr"/>
            <a:r>
              <a:rPr lang="pt-PT" sz="6600" dirty="0">
                <a:solidFill>
                  <a:schemeClr val="bg1"/>
                </a:solidFill>
                <a:latin typeface="AR CARTER" panose="02000000000000000000" pitchFamily="2" charset="0"/>
              </a:rPr>
              <a:t>A</a:t>
            </a:r>
            <a:r>
              <a:rPr lang="pt-PT" sz="6600" dirty="0">
                <a:latin typeface="AR CARTER" panose="02000000000000000000" pitchFamily="2" charset="0"/>
              </a:rPr>
              <a:t> MISSÃO SOCIAL</a:t>
            </a:r>
          </a:p>
        </p:txBody>
      </p:sp>
      <p:sp>
        <p:nvSpPr>
          <p:cNvPr id="3" name="CaixaDeTexto 2">
            <a:extLst>
              <a:ext uri="{FF2B5EF4-FFF2-40B4-BE49-F238E27FC236}">
                <a16:creationId xmlns:a16="http://schemas.microsoft.com/office/drawing/2014/main" id="{43CEBDFB-D823-4127-BAAC-16D136A14ECA}"/>
              </a:ext>
            </a:extLst>
          </p:cNvPr>
          <p:cNvSpPr txBox="1"/>
          <p:nvPr/>
        </p:nvSpPr>
        <p:spPr>
          <a:xfrm>
            <a:off x="5991646" y="3161475"/>
            <a:ext cx="2626040" cy="584775"/>
          </a:xfrm>
          <a:prstGeom prst="rect">
            <a:avLst/>
          </a:prstGeom>
          <a:noFill/>
        </p:spPr>
        <p:txBody>
          <a:bodyPr wrap="none" rtlCol="0">
            <a:spAutoFit/>
          </a:bodyPr>
          <a:lstStyle/>
          <a:p>
            <a:pPr algn="r"/>
            <a:r>
              <a:rPr lang="pt-PT" sz="3200" dirty="0">
                <a:solidFill>
                  <a:schemeClr val="bg1"/>
                </a:solidFill>
                <a:latin typeface="AR CARTER" panose="02000000000000000000" pitchFamily="2" charset="0"/>
              </a:rPr>
              <a:t>… A LONGO PRAZO</a:t>
            </a:r>
          </a:p>
        </p:txBody>
      </p:sp>
    </p:spTree>
    <p:extLst>
      <p:ext uri="{BB962C8B-B14F-4D97-AF65-F5344CB8AC3E}">
        <p14:creationId xmlns:p14="http://schemas.microsoft.com/office/powerpoint/2010/main" val="12977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25471C48-2A86-4A6C-AB9E-561B0F915FEF}"/>
              </a:ext>
            </a:extLst>
          </p:cNvPr>
          <p:cNvSpPr txBox="1"/>
          <p:nvPr/>
        </p:nvSpPr>
        <p:spPr>
          <a:xfrm>
            <a:off x="186871" y="476121"/>
            <a:ext cx="6023429"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PT" sz="4800" b="0" i="0" u="none" strike="noStrike" kern="1200" cap="none" spc="0" normalizeH="0" baseline="0" noProof="0" dirty="0">
                <a:ln>
                  <a:noFill/>
                </a:ln>
                <a:solidFill>
                  <a:schemeClr val="bg1"/>
                </a:solidFill>
                <a:effectLst/>
                <a:uLnTx/>
                <a:uFillTx/>
                <a:latin typeface="AR CARTER" panose="02000000000000000000" pitchFamily="2" charset="0"/>
                <a:cs typeface="Calibri" panose="020F0502020204030204" pitchFamily="34" charset="0"/>
              </a:rPr>
              <a:t>… como funciona?</a:t>
            </a:r>
          </a:p>
          <a:p>
            <a:pPr algn="just"/>
            <a:endParaRPr lang="pt-PT" sz="2400" dirty="0">
              <a:solidFill>
                <a:prstClr val="black"/>
              </a:solidFill>
              <a:latin typeface="AR CARTER" panose="02000000000000000000" pitchFamily="2" charset="0"/>
              <a:cs typeface="Calibri" panose="020F0502020204030204" pitchFamily="34" charset="0"/>
            </a:endParaRPr>
          </a:p>
          <a:p>
            <a:pPr algn="just"/>
            <a:r>
              <a:rPr lang="pt-PT" sz="2400" dirty="0">
                <a:solidFill>
                  <a:prstClr val="black"/>
                </a:solidFill>
                <a:latin typeface="AR CARTER" panose="02000000000000000000" pitchFamily="2" charset="0"/>
                <a:cs typeface="Calibri" panose="020F0502020204030204" pitchFamily="34" charset="0"/>
              </a:rPr>
              <a:t>Ensinamos as crianças a assumirem papeis de liderança na comunidade, ou neste caso, dentro da tribo da Fábrica dos Sonhos. Por exemplo, através do “Capitão” e “</a:t>
            </a:r>
            <a:r>
              <a:rPr lang="pt-PT" sz="2400" dirty="0" err="1">
                <a:solidFill>
                  <a:prstClr val="black"/>
                </a:solidFill>
                <a:latin typeface="AR CARTER" panose="02000000000000000000" pitchFamily="2" charset="0"/>
                <a:cs typeface="Calibri" panose="020F0502020204030204" pitchFamily="34" charset="0"/>
              </a:rPr>
              <a:t>Sub-Capitão</a:t>
            </a:r>
            <a:r>
              <a:rPr lang="pt-PT" sz="2400" dirty="0">
                <a:solidFill>
                  <a:prstClr val="black"/>
                </a:solidFill>
                <a:latin typeface="AR CARTER" panose="02000000000000000000" pitchFamily="2" charset="0"/>
                <a:cs typeface="Calibri" panose="020F0502020204030204" pitchFamily="34" charset="0"/>
              </a:rPr>
              <a:t>”, que mudam diariamente, e cuja função é serem monitores nesse dia, assumindo a liderança do grupo e fazendo cumprir a rotina diária da tribo … as tarefas vão desde o planear e servir o lanche, gerir a arrumação dos brinquedos, gerir os conflitos que possam haver entre colegas, lavar a loiça do lanche e fazer cumprir a regra de ouro da Fábrica dos Sonhos: </a:t>
            </a:r>
            <a:br>
              <a:rPr lang="pt-PT" sz="2400" dirty="0">
                <a:solidFill>
                  <a:prstClr val="black"/>
                </a:solidFill>
                <a:latin typeface="AR CARTER" panose="02000000000000000000" pitchFamily="2" charset="0"/>
                <a:cs typeface="Calibri" panose="020F0502020204030204" pitchFamily="34" charset="0"/>
              </a:rPr>
            </a:br>
            <a:endParaRPr lang="pt-PT" sz="2400" dirty="0">
              <a:solidFill>
                <a:prstClr val="black"/>
              </a:solidFill>
              <a:latin typeface="AR CARTER" panose="02000000000000000000" pitchFamily="2" charset="0"/>
              <a:cs typeface="Calibri" panose="020F0502020204030204" pitchFamily="34" charset="0"/>
            </a:endParaRPr>
          </a:p>
          <a:p>
            <a:pPr algn="ctr"/>
            <a:r>
              <a:rPr lang="pt-PT" sz="2400" dirty="0">
                <a:solidFill>
                  <a:schemeClr val="bg1"/>
                </a:solidFill>
                <a:latin typeface="AR CARTER" panose="02000000000000000000" pitchFamily="2" charset="0"/>
                <a:cs typeface="Calibri" panose="020F0502020204030204" pitchFamily="34" charset="0"/>
              </a:rPr>
              <a:t>“não há bate-boca (insultos), não há violência física,</a:t>
            </a:r>
            <a:br>
              <a:rPr lang="pt-PT" sz="2400" dirty="0">
                <a:solidFill>
                  <a:schemeClr val="bg1"/>
                </a:solidFill>
                <a:latin typeface="AR CARTER" panose="02000000000000000000" pitchFamily="2" charset="0"/>
                <a:cs typeface="Calibri" panose="020F0502020204030204" pitchFamily="34" charset="0"/>
              </a:rPr>
            </a:br>
            <a:r>
              <a:rPr lang="pt-PT" sz="2400" dirty="0">
                <a:solidFill>
                  <a:schemeClr val="bg1"/>
                </a:solidFill>
                <a:latin typeface="AR CARTER" panose="02000000000000000000" pitchFamily="2" charset="0"/>
                <a:cs typeface="Calibri" panose="020F0502020204030204" pitchFamily="34" charset="0"/>
              </a:rPr>
              <a:t> e se fizeres um destes dois tens de pedir desculpa, dar beijinho e dar abraço”</a:t>
            </a:r>
          </a:p>
        </p:txBody>
      </p:sp>
      <p:pic>
        <p:nvPicPr>
          <p:cNvPr id="6" name="Picture 20">
            <a:extLst>
              <a:ext uri="{FF2B5EF4-FFF2-40B4-BE49-F238E27FC236}">
                <a16:creationId xmlns:a16="http://schemas.microsoft.com/office/drawing/2014/main" id="{D7464652-170D-46EB-BBBE-C8CA73A158B2}"/>
              </a:ext>
            </a:extLst>
          </p:cNvPr>
          <p:cNvPicPr>
            <a:picLocks noChangeAspect="1"/>
          </p:cNvPicPr>
          <p:nvPr/>
        </p:nvPicPr>
        <p:blipFill rotWithShape="1">
          <a:blip r:embed="rId2">
            <a:extLst>
              <a:ext uri="{28A0092B-C50C-407E-A947-70E740481C1C}">
                <a14:useLocalDpi xmlns:a14="http://schemas.microsoft.com/office/drawing/2010/main" val="0"/>
              </a:ext>
            </a:extLst>
          </a:blip>
          <a:srcRect l="2845" t="980" r="11733" b="18707"/>
          <a:stretch/>
        </p:blipFill>
        <p:spPr>
          <a:xfrm>
            <a:off x="6400800" y="43228"/>
            <a:ext cx="5718629" cy="3541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7" name="Picture 22">
            <a:extLst>
              <a:ext uri="{FF2B5EF4-FFF2-40B4-BE49-F238E27FC236}">
                <a16:creationId xmlns:a16="http://schemas.microsoft.com/office/drawing/2014/main" id="{5B7CDE94-26F2-46BA-91D7-677F127DFFD3}"/>
              </a:ext>
            </a:extLst>
          </p:cNvPr>
          <p:cNvPicPr>
            <a:picLocks noChangeAspect="1"/>
          </p:cNvPicPr>
          <p:nvPr/>
        </p:nvPicPr>
        <p:blipFill rotWithShape="1">
          <a:blip r:embed="rId3">
            <a:extLst>
              <a:ext uri="{28A0092B-C50C-407E-A947-70E740481C1C}">
                <a14:useLocalDpi xmlns:a14="http://schemas.microsoft.com/office/drawing/2010/main" val="0"/>
              </a:ext>
            </a:extLst>
          </a:blip>
          <a:srcRect l="-1" t="14997" r="8760" b="9772"/>
          <a:stretch/>
        </p:blipFill>
        <p:spPr>
          <a:xfrm>
            <a:off x="6400800" y="3686629"/>
            <a:ext cx="5718630" cy="31281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09482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9">
            <a:extLst>
              <a:ext uri="{FF2B5EF4-FFF2-40B4-BE49-F238E27FC236}">
                <a16:creationId xmlns:a16="http://schemas.microsoft.com/office/drawing/2014/main" id="{AEE8956A-6C8B-4B76-B230-650F0EA8DF1F}"/>
              </a:ext>
            </a:extLst>
          </p:cNvPr>
          <p:cNvPicPr>
            <a:picLocks noChangeAspect="1"/>
          </p:cNvPicPr>
          <p:nvPr/>
        </p:nvPicPr>
        <p:blipFill rotWithShape="1">
          <a:blip r:embed="rId2">
            <a:extLst>
              <a:ext uri="{28A0092B-C50C-407E-A947-70E740481C1C}">
                <a14:useLocalDpi xmlns:a14="http://schemas.microsoft.com/office/drawing/2010/main" val="0"/>
              </a:ext>
            </a:extLst>
          </a:blip>
          <a:srcRect l="317" t="15328" b="6822"/>
          <a:stretch/>
        </p:blipFill>
        <p:spPr>
          <a:xfrm>
            <a:off x="6382848" y="0"/>
            <a:ext cx="5809152" cy="68053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4" name="TextBox 1">
            <a:extLst>
              <a:ext uri="{FF2B5EF4-FFF2-40B4-BE49-F238E27FC236}">
                <a16:creationId xmlns:a16="http://schemas.microsoft.com/office/drawing/2014/main" id="{25471C48-2A86-4A6C-AB9E-561B0F915FEF}"/>
              </a:ext>
            </a:extLst>
          </p:cNvPr>
          <p:cNvSpPr txBox="1"/>
          <p:nvPr/>
        </p:nvSpPr>
        <p:spPr>
          <a:xfrm>
            <a:off x="186871" y="476121"/>
            <a:ext cx="6023429" cy="649408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PT" sz="4800" b="0" i="0" u="none" strike="noStrike" kern="1200" cap="none" spc="0" normalizeH="0" baseline="0" noProof="0" dirty="0">
                <a:ln>
                  <a:noFill/>
                </a:ln>
                <a:solidFill>
                  <a:schemeClr val="bg1"/>
                </a:solidFill>
                <a:effectLst/>
                <a:uLnTx/>
                <a:uFillTx/>
                <a:latin typeface="AR CARTER" panose="02000000000000000000" pitchFamily="2" charset="0"/>
                <a:cs typeface="Calibri" panose="020F0502020204030204" pitchFamily="34" charset="0"/>
              </a:rPr>
              <a:t>… </a:t>
            </a:r>
            <a:r>
              <a:rPr lang="pt-PT" sz="4800" dirty="0">
                <a:solidFill>
                  <a:schemeClr val="bg1"/>
                </a:solidFill>
                <a:latin typeface="AR CARTER" panose="02000000000000000000" pitchFamily="2" charset="0"/>
                <a:cs typeface="Calibri" panose="020F0502020204030204" pitchFamily="34" charset="0"/>
              </a:rPr>
              <a:t>qual o impacto</a:t>
            </a:r>
            <a:r>
              <a:rPr kumimoji="0" lang="pt-PT" sz="4800" b="0" i="0" u="none" strike="noStrike" kern="1200" cap="none" spc="0" normalizeH="0" baseline="0" noProof="0" dirty="0">
                <a:ln>
                  <a:noFill/>
                </a:ln>
                <a:solidFill>
                  <a:schemeClr val="bg1"/>
                </a:solidFill>
                <a:effectLst/>
                <a:uLnTx/>
                <a:uFillTx/>
                <a:latin typeface="AR CARTER" panose="02000000000000000000" pitchFamily="2" charset="0"/>
                <a:cs typeface="Calibri" panose="020F0502020204030204" pitchFamily="34" charset="0"/>
              </a:rPr>
              <a:t>?</a:t>
            </a:r>
          </a:p>
          <a:p>
            <a:pPr lvl="0" algn="just"/>
            <a:endParaRPr lang="pt-PT" sz="1200" dirty="0">
              <a:solidFill>
                <a:prstClr val="black"/>
              </a:solidFill>
              <a:latin typeface="AR CARTER" panose="02000000000000000000" pitchFamily="2" charset="0"/>
              <a:cs typeface="Calibri" panose="020F0502020204030204" pitchFamily="34" charset="0"/>
            </a:endParaRPr>
          </a:p>
          <a:p>
            <a:pPr lvl="0" algn="just"/>
            <a:r>
              <a:rPr lang="pt-PT" sz="2400" dirty="0">
                <a:solidFill>
                  <a:prstClr val="black"/>
                </a:solidFill>
                <a:latin typeface="AR CARTER" panose="02000000000000000000" pitchFamily="2" charset="0"/>
                <a:cs typeface="Calibri" panose="020F0502020204030204" pitchFamily="34" charset="0"/>
              </a:rPr>
              <a:t>…além dos estímulos e experiências a que eles têm acesso, existem outras estratégias de união e liderança que fazemos todos os dias. Estamos divididos por equipas internas, </a:t>
            </a:r>
            <a:br>
              <a:rPr lang="pt-PT" sz="2400" dirty="0">
                <a:solidFill>
                  <a:prstClr val="black"/>
                </a:solidFill>
                <a:latin typeface="AR CARTER" panose="02000000000000000000" pitchFamily="2" charset="0"/>
                <a:cs typeface="Calibri" panose="020F0502020204030204" pitchFamily="34" charset="0"/>
              </a:rPr>
            </a:br>
            <a:r>
              <a:rPr lang="pt-PT" sz="2400" dirty="0">
                <a:solidFill>
                  <a:prstClr val="black"/>
                </a:solidFill>
                <a:latin typeface="AR CARTER" panose="02000000000000000000" pitchFamily="2" charset="0"/>
                <a:cs typeface="Calibri" panose="020F0502020204030204" pitchFamily="34" charset="0"/>
              </a:rPr>
              <a:t>com responsabilidades sociais próprias, como por exemplo:    </a:t>
            </a:r>
          </a:p>
          <a:p>
            <a:pPr lvl="0" algn="just"/>
            <a:r>
              <a:rPr lang="pt-PT" sz="2400" dirty="0">
                <a:solidFill>
                  <a:prstClr val="black"/>
                </a:solidFill>
                <a:latin typeface="AR CARTER" panose="02000000000000000000" pitchFamily="2" charset="0"/>
                <a:cs typeface="Calibri" panose="020F0502020204030204" pitchFamily="34" charset="0"/>
              </a:rPr>
              <a:t>       </a:t>
            </a:r>
            <a:r>
              <a:rPr lang="pt-PT" sz="2400" dirty="0">
                <a:solidFill>
                  <a:schemeClr val="bg1"/>
                </a:solidFill>
                <a:latin typeface="AR CARTER" panose="02000000000000000000" pitchFamily="2" charset="0"/>
                <a:cs typeface="Calibri" panose="020F0502020204030204" pitchFamily="34" charset="0"/>
              </a:rPr>
              <a:t>*</a:t>
            </a:r>
            <a:r>
              <a:rPr lang="pt-PT" sz="2400" dirty="0">
                <a:solidFill>
                  <a:prstClr val="black"/>
                </a:solidFill>
                <a:latin typeface="AR CARTER" panose="02000000000000000000" pitchFamily="2" charset="0"/>
                <a:cs typeface="Calibri" panose="020F0502020204030204" pitchFamily="34" charset="0"/>
              </a:rPr>
              <a:t> </a:t>
            </a:r>
            <a:r>
              <a:rPr lang="pt-PT" sz="2400" dirty="0">
                <a:solidFill>
                  <a:schemeClr val="bg1"/>
                </a:solidFill>
                <a:latin typeface="AR CARTER" panose="02000000000000000000" pitchFamily="2" charset="0"/>
                <a:cs typeface="Calibri" panose="020F0502020204030204" pitchFamily="34" charset="0"/>
              </a:rPr>
              <a:t>equipa dos animais da rua,</a:t>
            </a:r>
            <a:r>
              <a:rPr lang="pt-PT" sz="2400" dirty="0">
                <a:solidFill>
                  <a:prstClr val="black"/>
                </a:solidFill>
                <a:latin typeface="AR CARTER" panose="02000000000000000000" pitchFamily="2" charset="0"/>
                <a:cs typeface="Calibri" panose="020F0502020204030204" pitchFamily="34" charset="0"/>
              </a:rPr>
              <a:t> tem de alimentar todos os dias os cães da rua, garantir que a casota está limpa e seca, escovar o </a:t>
            </a:r>
            <a:r>
              <a:rPr lang="pt-PT" sz="2400" dirty="0" err="1">
                <a:solidFill>
                  <a:prstClr val="black"/>
                </a:solidFill>
                <a:latin typeface="AR CARTER" panose="02000000000000000000" pitchFamily="2" charset="0"/>
                <a:cs typeface="Calibri" panose="020F0502020204030204" pitchFamily="34" charset="0"/>
              </a:rPr>
              <a:t>pêlo</a:t>
            </a:r>
            <a:r>
              <a:rPr lang="pt-PT" sz="2400" dirty="0">
                <a:solidFill>
                  <a:prstClr val="black"/>
                </a:solidFill>
                <a:latin typeface="AR CARTER" panose="02000000000000000000" pitchFamily="2" charset="0"/>
                <a:cs typeface="Calibri" panose="020F0502020204030204" pitchFamily="34" charset="0"/>
              </a:rPr>
              <a:t>, dar os medicamentos, verificar se têm feridas, tumores, pulgas ou carraças.</a:t>
            </a:r>
          </a:p>
          <a:p>
            <a:pPr lvl="0" algn="just"/>
            <a:r>
              <a:rPr lang="pt-PT" sz="2400" dirty="0">
                <a:solidFill>
                  <a:prstClr val="black"/>
                </a:solidFill>
                <a:latin typeface="AR CARTER" panose="02000000000000000000" pitchFamily="2" charset="0"/>
                <a:cs typeface="Calibri" panose="020F0502020204030204" pitchFamily="34" charset="0"/>
              </a:rPr>
              <a:t>        </a:t>
            </a:r>
            <a:r>
              <a:rPr lang="pt-PT" sz="2400" dirty="0">
                <a:solidFill>
                  <a:schemeClr val="bg1"/>
                </a:solidFill>
                <a:latin typeface="AR CARTER" panose="02000000000000000000" pitchFamily="2" charset="0"/>
                <a:cs typeface="Calibri" panose="020F0502020204030204" pitchFamily="34" charset="0"/>
              </a:rPr>
              <a:t>* equipa das roupas,</a:t>
            </a:r>
            <a:r>
              <a:rPr lang="pt-PT" sz="2400" dirty="0">
                <a:solidFill>
                  <a:prstClr val="black"/>
                </a:solidFill>
                <a:latin typeface="AR CARTER" panose="02000000000000000000" pitchFamily="2" charset="0"/>
                <a:cs typeface="Calibri" panose="020F0502020204030204" pitchFamily="34" charset="0"/>
              </a:rPr>
              <a:t> cuidar das roupas que chegam em donativos, separar, arrumar e entregar aos colegas que precisam</a:t>
            </a:r>
          </a:p>
          <a:p>
            <a:pPr lvl="0" algn="just"/>
            <a:r>
              <a:rPr lang="pt-PT" sz="2400" dirty="0">
                <a:solidFill>
                  <a:prstClr val="black"/>
                </a:solidFill>
                <a:latin typeface="AR CARTER" panose="02000000000000000000" pitchFamily="2" charset="0"/>
                <a:cs typeface="Calibri" panose="020F0502020204030204" pitchFamily="34" charset="0"/>
              </a:rPr>
              <a:t>        </a:t>
            </a:r>
            <a:r>
              <a:rPr lang="pt-PT" sz="2400" dirty="0">
                <a:solidFill>
                  <a:schemeClr val="bg1"/>
                </a:solidFill>
                <a:latin typeface="AR CARTER" panose="02000000000000000000" pitchFamily="2" charset="0"/>
                <a:cs typeface="Calibri" panose="020F0502020204030204" pitchFamily="34" charset="0"/>
              </a:rPr>
              <a:t>* equipa do material escolar,</a:t>
            </a:r>
            <a:r>
              <a:rPr lang="pt-PT" sz="2400" dirty="0">
                <a:solidFill>
                  <a:prstClr val="black"/>
                </a:solidFill>
                <a:latin typeface="AR CARTER" panose="02000000000000000000" pitchFamily="2" charset="0"/>
                <a:cs typeface="Calibri" panose="020F0502020204030204" pitchFamily="34" charset="0"/>
              </a:rPr>
              <a:t> organizar e fazer inventário dos donativos que chegam e distribuir de forma justa por quem necessita.</a:t>
            </a:r>
          </a:p>
          <a:p>
            <a:pPr lvl="0" algn="r"/>
            <a:r>
              <a:rPr lang="pt-PT" sz="1600" dirty="0">
                <a:solidFill>
                  <a:prstClr val="black"/>
                </a:solidFill>
                <a:latin typeface="AR CARTER" panose="02000000000000000000" pitchFamily="2" charset="0"/>
                <a:cs typeface="Calibri" panose="020F0502020204030204" pitchFamily="34" charset="0"/>
              </a:rPr>
              <a:t>(existe também a equipa da biblioteca, da limpeza, das </a:t>
            </a:r>
            <a:r>
              <a:rPr lang="pt-PT" sz="1600" dirty="0" err="1">
                <a:solidFill>
                  <a:prstClr val="black"/>
                </a:solidFill>
                <a:latin typeface="AR CARTER" panose="02000000000000000000" pitchFamily="2" charset="0"/>
                <a:cs typeface="Calibri" panose="020F0502020204030204" pitchFamily="34" charset="0"/>
              </a:rPr>
              <a:t>bikes</a:t>
            </a:r>
            <a:r>
              <a:rPr lang="pt-PT" sz="1600" dirty="0">
                <a:solidFill>
                  <a:prstClr val="black"/>
                </a:solidFill>
                <a:latin typeface="AR CARTER" panose="02000000000000000000" pitchFamily="2" charset="0"/>
                <a:cs typeface="Calibri" panose="020F0502020204030204" pitchFamily="34" charset="0"/>
              </a:rPr>
              <a:t>, da </a:t>
            </a:r>
            <a:r>
              <a:rPr lang="pt-PT" sz="1600" dirty="0" err="1">
                <a:solidFill>
                  <a:prstClr val="black"/>
                </a:solidFill>
                <a:latin typeface="AR CARTER" panose="02000000000000000000" pitchFamily="2" charset="0"/>
                <a:cs typeface="Calibri" panose="020F0502020204030204" pitchFamily="34" charset="0"/>
              </a:rPr>
              <a:t>playstation</a:t>
            </a:r>
            <a:r>
              <a:rPr lang="pt-PT" sz="1600" dirty="0">
                <a:solidFill>
                  <a:prstClr val="black"/>
                </a:solidFill>
                <a:latin typeface="AR CARTER" panose="02000000000000000000" pitchFamily="2" charset="0"/>
                <a:cs typeface="Calibri" panose="020F0502020204030204" pitchFamily="34" charset="0"/>
              </a:rPr>
              <a:t>, </a:t>
            </a:r>
            <a:br>
              <a:rPr lang="pt-PT" sz="1600" dirty="0">
                <a:solidFill>
                  <a:prstClr val="black"/>
                </a:solidFill>
                <a:latin typeface="AR CARTER" panose="02000000000000000000" pitchFamily="2" charset="0"/>
                <a:cs typeface="Calibri" panose="020F0502020204030204" pitchFamily="34" charset="0"/>
              </a:rPr>
            </a:br>
            <a:r>
              <a:rPr lang="pt-PT" sz="1600" dirty="0">
                <a:solidFill>
                  <a:prstClr val="black"/>
                </a:solidFill>
                <a:latin typeface="AR CARTER" panose="02000000000000000000" pitchFamily="2" charset="0"/>
                <a:cs typeface="Calibri" panose="020F0502020204030204" pitchFamily="34" charset="0"/>
              </a:rPr>
              <a:t>da reciclagem, dos jogos brinquedos, da culinária e da zona de jogos)</a:t>
            </a:r>
            <a:endParaRPr kumimoji="0" lang="pt-PT" sz="3600" b="0" i="0" u="none" strike="noStrike" kern="1200" cap="none" spc="0" normalizeH="0" baseline="0" noProof="0" dirty="0">
              <a:ln>
                <a:noFill/>
              </a:ln>
              <a:solidFill>
                <a:schemeClr val="bg1"/>
              </a:solidFill>
              <a:effectLst/>
              <a:uLnTx/>
              <a:uFillTx/>
              <a:latin typeface="AR CARTER" panose="02000000000000000000" pitchFamily="2" charset="0"/>
              <a:cs typeface="Calibri" panose="020F0502020204030204" pitchFamily="34" charset="0"/>
            </a:endParaRPr>
          </a:p>
        </p:txBody>
      </p:sp>
    </p:spTree>
    <p:extLst>
      <p:ext uri="{BB962C8B-B14F-4D97-AF65-F5344CB8AC3E}">
        <p14:creationId xmlns:p14="http://schemas.microsoft.com/office/powerpoint/2010/main" val="3900617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descr="Uma imagem com pessoa, edifício, grupo, pose&#10;&#10;Descrição gerada automaticamente">
            <a:extLst>
              <a:ext uri="{FF2B5EF4-FFF2-40B4-BE49-F238E27FC236}">
                <a16:creationId xmlns:a16="http://schemas.microsoft.com/office/drawing/2014/main" id="{FDA2BBB8-1579-48A7-9799-A54F97CCDCE7}"/>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l="4663" t="24609" r="5163" b="15106"/>
          <a:stretch/>
        </p:blipFill>
        <p:spPr>
          <a:xfrm>
            <a:off x="343455" y="1220034"/>
            <a:ext cx="11629015" cy="43750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4" name="TextBox 1">
            <a:extLst>
              <a:ext uri="{FF2B5EF4-FFF2-40B4-BE49-F238E27FC236}">
                <a16:creationId xmlns:a16="http://schemas.microsoft.com/office/drawing/2014/main" id="{25471C48-2A86-4A6C-AB9E-561B0F915FEF}"/>
              </a:ext>
            </a:extLst>
          </p:cNvPr>
          <p:cNvSpPr txBox="1"/>
          <p:nvPr/>
        </p:nvSpPr>
        <p:spPr>
          <a:xfrm>
            <a:off x="186871" y="476121"/>
            <a:ext cx="6023429"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PT" sz="4800" b="0" i="0" u="none" strike="noStrike" kern="1200" cap="none" spc="0" normalizeH="0" baseline="0" noProof="0" dirty="0">
                <a:ln>
                  <a:noFill/>
                </a:ln>
                <a:solidFill>
                  <a:schemeClr val="bg1"/>
                </a:solidFill>
                <a:effectLst/>
                <a:uLnTx/>
                <a:uFillTx/>
                <a:latin typeface="AR CARTER" panose="02000000000000000000" pitchFamily="2" charset="0"/>
                <a:cs typeface="Calibri" panose="020F0502020204030204" pitchFamily="34" charset="0"/>
              </a:rPr>
              <a:t>… </a:t>
            </a:r>
            <a:r>
              <a:rPr lang="pt-PT" sz="4800" dirty="0">
                <a:solidFill>
                  <a:schemeClr val="bg1"/>
                </a:solidFill>
                <a:latin typeface="AR CARTER" panose="02000000000000000000" pitchFamily="2" charset="0"/>
                <a:cs typeface="Calibri" panose="020F0502020204030204" pitchFamily="34" charset="0"/>
              </a:rPr>
              <a:t>qual a nossa magia</a:t>
            </a:r>
            <a:r>
              <a:rPr kumimoji="0" lang="pt-PT" sz="4800" b="0" i="0" u="none" strike="noStrike" kern="1200" cap="none" spc="0" normalizeH="0" baseline="0" noProof="0" dirty="0">
                <a:ln>
                  <a:noFill/>
                </a:ln>
                <a:solidFill>
                  <a:schemeClr val="bg1"/>
                </a:solidFill>
                <a:effectLst/>
                <a:uLnTx/>
                <a:uFillTx/>
                <a:latin typeface="AR CARTER" panose="02000000000000000000" pitchFamily="2" charset="0"/>
                <a:cs typeface="Calibri" panose="020F0502020204030204" pitchFamily="34" charset="0"/>
              </a:rPr>
              <a:t>?</a:t>
            </a:r>
          </a:p>
        </p:txBody>
      </p:sp>
      <p:sp>
        <p:nvSpPr>
          <p:cNvPr id="9" name="TextBox 1">
            <a:extLst>
              <a:ext uri="{FF2B5EF4-FFF2-40B4-BE49-F238E27FC236}">
                <a16:creationId xmlns:a16="http://schemas.microsoft.com/office/drawing/2014/main" id="{9290372D-74E4-4B23-A927-743A2396F69A}"/>
              </a:ext>
            </a:extLst>
          </p:cNvPr>
          <p:cNvSpPr txBox="1"/>
          <p:nvPr/>
        </p:nvSpPr>
        <p:spPr>
          <a:xfrm>
            <a:off x="343455" y="5595129"/>
            <a:ext cx="4810372" cy="9541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PT" sz="3600" b="0" i="0" u="none" strike="noStrike" kern="1200" cap="none" spc="0" normalizeH="0" baseline="0" noProof="0" dirty="0">
                <a:ln>
                  <a:noFill/>
                </a:ln>
                <a:solidFill>
                  <a:schemeClr val="bg1"/>
                </a:solidFill>
                <a:effectLst/>
                <a:uLnTx/>
                <a:uFillTx/>
                <a:latin typeface="AR CARTER" panose="02000000000000000000" pitchFamily="2" charset="0"/>
                <a:cs typeface="Calibri" panose="020F0502020204030204" pitchFamily="34" charset="0"/>
              </a:rPr>
              <a:t>2017 </a:t>
            </a:r>
            <a:r>
              <a:rPr kumimoji="0" lang="pt-PT" sz="3200" b="0" i="0" u="none" strike="noStrike" kern="1200" cap="none" spc="0" normalizeH="0" baseline="0" noProof="0" dirty="0">
                <a:ln>
                  <a:noFill/>
                </a:ln>
                <a:solidFill>
                  <a:prstClr val="black"/>
                </a:solidFill>
                <a:effectLst/>
                <a:uLnTx/>
                <a:uFillTx/>
                <a:latin typeface="AR CARTER" panose="02000000000000000000" pitchFamily="2" charset="0"/>
                <a:cs typeface="Calibri" panose="020F0502020204030204" pitchFamily="34" charset="0"/>
              </a:rPr>
              <a:t>FILME DE NATAL</a:t>
            </a:r>
            <a:endParaRPr kumimoji="0" lang="pt-PT" sz="6600" b="0" i="0" u="none" strike="noStrike" kern="1200" cap="none" spc="0" normalizeH="0" baseline="0" noProof="0" dirty="0">
              <a:ln>
                <a:noFill/>
              </a:ln>
              <a:solidFill>
                <a:prstClr val="black"/>
              </a:solidFill>
              <a:effectLst/>
              <a:uLnTx/>
              <a:uFillTx/>
              <a:latin typeface="AR CARTER" panose="02000000000000000000" pitchFamily="2" charset="0"/>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pt-PT" sz="2000" b="0" i="0" u="none" strike="noStrike" kern="1200" cap="none" spc="0" normalizeH="0" baseline="0" noProof="0" dirty="0">
                <a:ln>
                  <a:noFill/>
                </a:ln>
                <a:solidFill>
                  <a:schemeClr val="bg1"/>
                </a:solidFill>
                <a:effectLst/>
                <a:uLnTx/>
                <a:uFillTx/>
                <a:latin typeface="AR CARTER" panose="02000000000000000000" pitchFamily="2" charset="0"/>
                <a:cs typeface="Calibri" panose="020F0502020204030204" pitchFamily="34" charset="0"/>
                <a:hlinkClick r:id="rId4">
                  <a:extLst>
                    <a:ext uri="{A12FA001-AC4F-418D-AE19-62706E023703}">
                      <ahyp:hlinkClr xmlns:ahyp="http://schemas.microsoft.com/office/drawing/2018/hyperlinkcolor" val="tx"/>
                    </a:ext>
                  </a:extLst>
                </a:hlinkClick>
              </a:rPr>
              <a:t>https://vimeo.com/249771368</a:t>
            </a:r>
            <a:endParaRPr kumimoji="0" lang="pt-PT"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 CARTER" panose="02000000000000000000" pitchFamily="2" charset="0"/>
              <a:cs typeface="Calibri" panose="020F0502020204030204" pitchFamily="34" charset="0"/>
            </a:endParaRPr>
          </a:p>
        </p:txBody>
      </p:sp>
      <p:sp>
        <p:nvSpPr>
          <p:cNvPr id="10" name="TextBox 1">
            <a:extLst>
              <a:ext uri="{FF2B5EF4-FFF2-40B4-BE49-F238E27FC236}">
                <a16:creationId xmlns:a16="http://schemas.microsoft.com/office/drawing/2014/main" id="{1E25F8CB-6A71-4CA6-A592-FF8025E23746}"/>
              </a:ext>
            </a:extLst>
          </p:cNvPr>
          <p:cNvSpPr txBox="1"/>
          <p:nvPr/>
        </p:nvSpPr>
        <p:spPr>
          <a:xfrm>
            <a:off x="5513613" y="5595130"/>
            <a:ext cx="6458857" cy="95410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PT" sz="3600" b="0" i="0" u="none" strike="noStrike" kern="1200" cap="none" spc="0" normalizeH="0" baseline="0" noProof="0" dirty="0">
                <a:ln>
                  <a:noFill/>
                </a:ln>
                <a:solidFill>
                  <a:schemeClr val="bg1"/>
                </a:solidFill>
                <a:effectLst/>
                <a:uLnTx/>
                <a:uFillTx/>
                <a:latin typeface="AR CARTER" panose="02000000000000000000" pitchFamily="2" charset="0"/>
                <a:cs typeface="Calibri" panose="020F0502020204030204" pitchFamily="34" charset="0"/>
              </a:rPr>
              <a:t>2018 </a:t>
            </a:r>
            <a:r>
              <a:rPr kumimoji="0" lang="pt-PT" sz="3200" b="0" i="0" u="none" strike="noStrike" kern="1200" cap="none" spc="0" normalizeH="0" baseline="0" noProof="0" dirty="0">
                <a:ln>
                  <a:noFill/>
                </a:ln>
                <a:solidFill>
                  <a:prstClr val="black"/>
                </a:solidFill>
                <a:effectLst/>
                <a:uLnTx/>
                <a:uFillTx/>
                <a:latin typeface="AR CARTER" panose="02000000000000000000" pitchFamily="2" charset="0"/>
                <a:cs typeface="Calibri" panose="020F0502020204030204" pitchFamily="34" charset="0"/>
              </a:rPr>
              <a:t>FILME DE NATAL</a:t>
            </a:r>
            <a:endParaRPr kumimoji="0" lang="pt-PT" sz="6600" b="0" i="0" u="none" strike="noStrike" kern="1200" cap="none" spc="0" normalizeH="0" baseline="0" noProof="0" dirty="0">
              <a:ln>
                <a:noFill/>
              </a:ln>
              <a:solidFill>
                <a:prstClr val="black"/>
              </a:solidFill>
              <a:effectLst/>
              <a:uLnTx/>
              <a:uFillTx/>
              <a:latin typeface="AR CARTER" panose="02000000000000000000" pitchFamily="2" charset="0"/>
              <a:cs typeface="Calibri" panose="020F0502020204030204" pitchFamily="34" charset="0"/>
            </a:endParaRPr>
          </a:p>
          <a:p>
            <a:pPr lvl="0" algn="r"/>
            <a:r>
              <a:rPr lang="pt-PT" sz="2000" dirty="0">
                <a:solidFill>
                  <a:schemeClr val="bg1"/>
                </a:solidFill>
                <a:latin typeface="AR CARTER" panose="02000000000000000000" pitchFamily="2" charset="0"/>
                <a:cs typeface="Calibri" panose="020F0502020204030204" pitchFamily="34" charset="0"/>
                <a:hlinkClick r:id="rId5">
                  <a:extLst>
                    <a:ext uri="{A12FA001-AC4F-418D-AE19-62706E023703}">
                      <ahyp:hlinkClr xmlns:ahyp="http://schemas.microsoft.com/office/drawing/2018/hyperlinkcolor" val="tx"/>
                    </a:ext>
                  </a:extLst>
                </a:hlinkClick>
              </a:rPr>
              <a:t>https://www.facebook.com/456707061183467/videos/292266748110536/</a:t>
            </a:r>
            <a:r>
              <a:rPr lang="pt-PT" sz="2000" dirty="0">
                <a:solidFill>
                  <a:schemeClr val="bg1"/>
                </a:solidFill>
                <a:latin typeface="AR CARTER" panose="02000000000000000000" pitchFamily="2" charset="0"/>
                <a:cs typeface="Calibri" panose="020F0502020204030204" pitchFamily="34" charset="0"/>
              </a:rPr>
              <a:t> </a:t>
            </a:r>
          </a:p>
        </p:txBody>
      </p:sp>
    </p:spTree>
    <p:extLst>
      <p:ext uri="{BB962C8B-B14F-4D97-AF65-F5344CB8AC3E}">
        <p14:creationId xmlns:p14="http://schemas.microsoft.com/office/powerpoint/2010/main" val="23276939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CaixaDeTexto 119">
            <a:extLst>
              <a:ext uri="{FF2B5EF4-FFF2-40B4-BE49-F238E27FC236}">
                <a16:creationId xmlns:a16="http://schemas.microsoft.com/office/drawing/2014/main" id="{8288A941-B62F-4D12-B802-528DC8FC037F}"/>
              </a:ext>
            </a:extLst>
          </p:cNvPr>
          <p:cNvSpPr txBox="1"/>
          <p:nvPr/>
        </p:nvSpPr>
        <p:spPr>
          <a:xfrm>
            <a:off x="2798189" y="2644170"/>
            <a:ext cx="6769803" cy="1107996"/>
          </a:xfrm>
          <a:prstGeom prst="rect">
            <a:avLst/>
          </a:prstGeom>
          <a:noFill/>
        </p:spPr>
        <p:txBody>
          <a:bodyPr wrap="none" rtlCol="0">
            <a:spAutoFit/>
          </a:bodyPr>
          <a:lstStyle/>
          <a:p>
            <a:pPr algn="ctr"/>
            <a:r>
              <a:rPr lang="pt-PT" sz="6600" dirty="0">
                <a:solidFill>
                  <a:schemeClr val="bg1"/>
                </a:solidFill>
                <a:latin typeface="AR CARTER" panose="02000000000000000000" pitchFamily="2" charset="0"/>
              </a:rPr>
              <a:t>A</a:t>
            </a:r>
            <a:r>
              <a:rPr lang="pt-PT" sz="6600" dirty="0">
                <a:latin typeface="AR CARTER" panose="02000000000000000000" pitchFamily="2" charset="0"/>
              </a:rPr>
              <a:t> FÁBRICA DOS SONHOS</a:t>
            </a:r>
          </a:p>
        </p:txBody>
      </p:sp>
      <p:sp>
        <p:nvSpPr>
          <p:cNvPr id="3" name="CaixaDeTexto 2">
            <a:extLst>
              <a:ext uri="{FF2B5EF4-FFF2-40B4-BE49-F238E27FC236}">
                <a16:creationId xmlns:a16="http://schemas.microsoft.com/office/drawing/2014/main" id="{B5460B68-0A3E-44FD-B75B-36396A4935AD}"/>
              </a:ext>
            </a:extLst>
          </p:cNvPr>
          <p:cNvSpPr txBox="1"/>
          <p:nvPr/>
        </p:nvSpPr>
        <p:spPr>
          <a:xfrm>
            <a:off x="3124400" y="3490556"/>
            <a:ext cx="6117380" cy="523220"/>
          </a:xfrm>
          <a:prstGeom prst="rect">
            <a:avLst/>
          </a:prstGeom>
          <a:noFill/>
        </p:spPr>
        <p:txBody>
          <a:bodyPr wrap="none" rtlCol="0">
            <a:spAutoFit/>
          </a:bodyPr>
          <a:lstStyle/>
          <a:p>
            <a:pPr algn="r"/>
            <a:r>
              <a:rPr lang="pt-PT" sz="2800" dirty="0">
                <a:solidFill>
                  <a:schemeClr val="bg1"/>
                </a:solidFill>
                <a:latin typeface="AR CARTER" panose="02000000000000000000" pitchFamily="2" charset="0"/>
              </a:rPr>
              <a:t> PROGRAMA PEDAGÓGICO ANO LECTIVO 2019/2020</a:t>
            </a:r>
          </a:p>
        </p:txBody>
      </p:sp>
    </p:spTree>
    <p:extLst>
      <p:ext uri="{BB962C8B-B14F-4D97-AF65-F5344CB8AC3E}">
        <p14:creationId xmlns:p14="http://schemas.microsoft.com/office/powerpoint/2010/main" val="178662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Nuvem 107">
            <a:extLst>
              <a:ext uri="{FF2B5EF4-FFF2-40B4-BE49-F238E27FC236}">
                <a16:creationId xmlns:a16="http://schemas.microsoft.com/office/drawing/2014/main" id="{35B79E6F-E5EE-4CA3-8238-8DDA1FD1D441}"/>
              </a:ext>
            </a:extLst>
          </p:cNvPr>
          <p:cNvSpPr/>
          <p:nvPr/>
        </p:nvSpPr>
        <p:spPr>
          <a:xfrm>
            <a:off x="2430859" y="2561251"/>
            <a:ext cx="1572660" cy="1083871"/>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09" name="Picture 8" descr="Resultado de imagem para DANÃA DESENHO HIP HOP">
            <a:extLst>
              <a:ext uri="{FF2B5EF4-FFF2-40B4-BE49-F238E27FC236}">
                <a16:creationId xmlns:a16="http://schemas.microsoft.com/office/drawing/2014/main" id="{2481BA97-5A14-45C3-ADE4-5FC28C0D6141}"/>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77797" y="2739706"/>
            <a:ext cx="563539" cy="839184"/>
          </a:xfrm>
          <a:prstGeom prst="rect">
            <a:avLst/>
          </a:prstGeom>
          <a:noFill/>
          <a:extLst>
            <a:ext uri="{909E8E84-426E-40DD-AFC4-6F175D3DCCD1}">
              <a14:hiddenFill xmlns:a14="http://schemas.microsoft.com/office/drawing/2010/main">
                <a:solidFill>
                  <a:srgbClr val="FFFFFF"/>
                </a:solidFill>
              </a14:hiddenFill>
            </a:ext>
          </a:extLst>
        </p:spPr>
      </p:pic>
      <p:sp>
        <p:nvSpPr>
          <p:cNvPr id="110" name="Nuvem 109">
            <a:extLst>
              <a:ext uri="{FF2B5EF4-FFF2-40B4-BE49-F238E27FC236}">
                <a16:creationId xmlns:a16="http://schemas.microsoft.com/office/drawing/2014/main" id="{2DB5303E-7AF9-44FD-8992-5670AB6584D0}"/>
              </a:ext>
            </a:extLst>
          </p:cNvPr>
          <p:cNvSpPr/>
          <p:nvPr/>
        </p:nvSpPr>
        <p:spPr>
          <a:xfrm>
            <a:off x="6011968" y="2573207"/>
            <a:ext cx="1572660" cy="1083871"/>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11" name="Picture 6" descr="Resultado de imagem para GINKGO EDUCA">
            <a:extLst>
              <a:ext uri="{FF2B5EF4-FFF2-40B4-BE49-F238E27FC236}">
                <a16:creationId xmlns:a16="http://schemas.microsoft.com/office/drawing/2014/main" id="{243B1727-A062-4D64-B92C-0B5AD5474314}"/>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4412" t="10778" r="26588" b="10837"/>
          <a:stretch/>
        </p:blipFill>
        <p:spPr bwMode="auto">
          <a:xfrm>
            <a:off x="6401541" y="2757542"/>
            <a:ext cx="749535" cy="671458"/>
          </a:xfrm>
          <a:prstGeom prst="rect">
            <a:avLst/>
          </a:prstGeom>
          <a:noFill/>
          <a:extLst>
            <a:ext uri="{909E8E84-426E-40DD-AFC4-6F175D3DCCD1}">
              <a14:hiddenFill xmlns:a14="http://schemas.microsoft.com/office/drawing/2010/main">
                <a:solidFill>
                  <a:srgbClr val="FFFFFF"/>
                </a:solidFill>
              </a14:hiddenFill>
            </a:ext>
          </a:extLst>
        </p:spPr>
      </p:pic>
      <p:sp>
        <p:nvSpPr>
          <p:cNvPr id="112" name="Nuvem 111">
            <a:extLst>
              <a:ext uri="{FF2B5EF4-FFF2-40B4-BE49-F238E27FC236}">
                <a16:creationId xmlns:a16="http://schemas.microsoft.com/office/drawing/2014/main" id="{EA3307A9-23B7-43A8-AEA1-864B520F6852}"/>
              </a:ext>
            </a:extLst>
          </p:cNvPr>
          <p:cNvSpPr/>
          <p:nvPr/>
        </p:nvSpPr>
        <p:spPr>
          <a:xfrm>
            <a:off x="9593077" y="2524099"/>
            <a:ext cx="1572660" cy="1083871"/>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13" name="Picture 12" descr="Resultado de imagem para COMPUTADORES SILHUETA">
            <a:extLst>
              <a:ext uri="{FF2B5EF4-FFF2-40B4-BE49-F238E27FC236}">
                <a16:creationId xmlns:a16="http://schemas.microsoft.com/office/drawing/2014/main" id="{7CEDDB98-F981-4FE0-B626-B207499058E1}"/>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2153" t="6211" r="15048" b="-2260"/>
          <a:stretch/>
        </p:blipFill>
        <p:spPr bwMode="auto">
          <a:xfrm>
            <a:off x="9874280" y="2686607"/>
            <a:ext cx="1010253" cy="838366"/>
          </a:xfrm>
          <a:prstGeom prst="rect">
            <a:avLst/>
          </a:prstGeom>
          <a:noFill/>
          <a:extLst>
            <a:ext uri="{909E8E84-426E-40DD-AFC4-6F175D3DCCD1}">
              <a14:hiddenFill xmlns:a14="http://schemas.microsoft.com/office/drawing/2010/main">
                <a:solidFill>
                  <a:srgbClr val="FFFFFF"/>
                </a:solidFill>
              </a14:hiddenFill>
            </a:ext>
          </a:extLst>
        </p:spPr>
      </p:pic>
      <p:sp>
        <p:nvSpPr>
          <p:cNvPr id="114" name="Nuvem 113">
            <a:extLst>
              <a:ext uri="{FF2B5EF4-FFF2-40B4-BE49-F238E27FC236}">
                <a16:creationId xmlns:a16="http://schemas.microsoft.com/office/drawing/2014/main" id="{3D37C629-6A41-4B4D-B040-3CB88BDD8B10}"/>
              </a:ext>
            </a:extLst>
          </p:cNvPr>
          <p:cNvSpPr/>
          <p:nvPr/>
        </p:nvSpPr>
        <p:spPr>
          <a:xfrm>
            <a:off x="4208383" y="2586756"/>
            <a:ext cx="1572660" cy="1083871"/>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15" name="Picture 6" descr="Resultado de imagem para THE INVENTORS">
            <a:extLst>
              <a:ext uri="{FF2B5EF4-FFF2-40B4-BE49-F238E27FC236}">
                <a16:creationId xmlns:a16="http://schemas.microsoft.com/office/drawing/2014/main" id="{916E46D9-9184-4F2B-88EE-87EAF211E1C2}"/>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25767" y="2732514"/>
            <a:ext cx="721724" cy="721724"/>
          </a:xfrm>
          <a:prstGeom prst="rect">
            <a:avLst/>
          </a:prstGeom>
          <a:noFill/>
          <a:extLst>
            <a:ext uri="{909E8E84-426E-40DD-AFC4-6F175D3DCCD1}">
              <a14:hiddenFill xmlns:a14="http://schemas.microsoft.com/office/drawing/2010/main">
                <a:solidFill>
                  <a:srgbClr val="FFFFFF"/>
                </a:solidFill>
              </a14:hiddenFill>
            </a:ext>
          </a:extLst>
        </p:spPr>
      </p:pic>
      <p:sp>
        <p:nvSpPr>
          <p:cNvPr id="116" name="Nuvem 115">
            <a:extLst>
              <a:ext uri="{FF2B5EF4-FFF2-40B4-BE49-F238E27FC236}">
                <a16:creationId xmlns:a16="http://schemas.microsoft.com/office/drawing/2014/main" id="{6C004DC6-3E4E-4580-91E7-978733134126}"/>
              </a:ext>
            </a:extLst>
          </p:cNvPr>
          <p:cNvSpPr/>
          <p:nvPr/>
        </p:nvSpPr>
        <p:spPr>
          <a:xfrm>
            <a:off x="711267" y="2620762"/>
            <a:ext cx="1572660" cy="1083871"/>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17" name="Picture 2" descr="Resultado de imagem para KAIZEN KARATE PORTUGAL">
            <a:extLst>
              <a:ext uri="{FF2B5EF4-FFF2-40B4-BE49-F238E27FC236}">
                <a16:creationId xmlns:a16="http://schemas.microsoft.com/office/drawing/2014/main" id="{9CD7919F-2D92-4EC6-8293-7D71F4F7E36E}"/>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31340"/>
          <a:stretch/>
        </p:blipFill>
        <p:spPr bwMode="auto">
          <a:xfrm>
            <a:off x="1101964" y="2821061"/>
            <a:ext cx="791267" cy="744186"/>
          </a:xfrm>
          <a:prstGeom prst="rect">
            <a:avLst/>
          </a:prstGeom>
          <a:noFill/>
          <a:extLst>
            <a:ext uri="{909E8E84-426E-40DD-AFC4-6F175D3DCCD1}">
              <a14:hiddenFill xmlns:a14="http://schemas.microsoft.com/office/drawing/2010/main">
                <a:solidFill>
                  <a:srgbClr val="FFFFFF"/>
                </a:solidFill>
              </a14:hiddenFill>
            </a:ext>
          </a:extLst>
        </p:spPr>
      </p:pic>
      <p:sp>
        <p:nvSpPr>
          <p:cNvPr id="118" name="Nuvem 117">
            <a:extLst>
              <a:ext uri="{FF2B5EF4-FFF2-40B4-BE49-F238E27FC236}">
                <a16:creationId xmlns:a16="http://schemas.microsoft.com/office/drawing/2014/main" id="{75D8E1E7-7C23-41DE-B57E-80107715EC56}"/>
              </a:ext>
            </a:extLst>
          </p:cNvPr>
          <p:cNvSpPr/>
          <p:nvPr/>
        </p:nvSpPr>
        <p:spPr>
          <a:xfrm>
            <a:off x="7815553" y="2561251"/>
            <a:ext cx="1572660" cy="1083871"/>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19" name="Picture 4" descr="Resultado de imagem para LLYC">
            <a:extLst>
              <a:ext uri="{FF2B5EF4-FFF2-40B4-BE49-F238E27FC236}">
                <a16:creationId xmlns:a16="http://schemas.microsoft.com/office/drawing/2014/main" id="{27C59E41-7089-4A62-ADF3-E3ED0D4E13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7140" y="2811978"/>
            <a:ext cx="598326" cy="598326"/>
          </a:xfrm>
          <a:prstGeom prst="rect">
            <a:avLst/>
          </a:prstGeom>
          <a:noFill/>
          <a:extLst>
            <a:ext uri="{909E8E84-426E-40DD-AFC4-6F175D3DCCD1}">
              <a14:hiddenFill xmlns:a14="http://schemas.microsoft.com/office/drawing/2010/main">
                <a:solidFill>
                  <a:srgbClr val="FFFFFF"/>
                </a:solidFill>
              </a14:hiddenFill>
            </a:ext>
          </a:extLst>
        </p:spPr>
      </p:pic>
      <p:sp>
        <p:nvSpPr>
          <p:cNvPr id="120" name="CaixaDeTexto 119">
            <a:extLst>
              <a:ext uri="{FF2B5EF4-FFF2-40B4-BE49-F238E27FC236}">
                <a16:creationId xmlns:a16="http://schemas.microsoft.com/office/drawing/2014/main" id="{8288A941-B62F-4D12-B802-528DC8FC037F}"/>
              </a:ext>
            </a:extLst>
          </p:cNvPr>
          <p:cNvSpPr txBox="1"/>
          <p:nvPr/>
        </p:nvSpPr>
        <p:spPr>
          <a:xfrm>
            <a:off x="343535" y="441884"/>
            <a:ext cx="4596130" cy="923330"/>
          </a:xfrm>
          <a:prstGeom prst="rect">
            <a:avLst/>
          </a:prstGeom>
          <a:noFill/>
        </p:spPr>
        <p:txBody>
          <a:bodyPr wrap="none" rtlCol="0">
            <a:spAutoFit/>
          </a:bodyPr>
          <a:lstStyle/>
          <a:p>
            <a:r>
              <a:rPr lang="pt-PT" sz="5400" dirty="0">
                <a:solidFill>
                  <a:schemeClr val="bg1"/>
                </a:solidFill>
                <a:latin typeface="AR CARTER" panose="02000000000000000000" pitchFamily="2" charset="0"/>
              </a:rPr>
              <a:t>“REBENT’Á BOLHA!”</a:t>
            </a:r>
          </a:p>
        </p:txBody>
      </p:sp>
      <p:sp>
        <p:nvSpPr>
          <p:cNvPr id="16" name="CaixaDeTexto 15">
            <a:extLst>
              <a:ext uri="{FF2B5EF4-FFF2-40B4-BE49-F238E27FC236}">
                <a16:creationId xmlns:a16="http://schemas.microsoft.com/office/drawing/2014/main" id="{C7D447DD-8A7A-4188-A2DF-8564EE936C31}"/>
              </a:ext>
            </a:extLst>
          </p:cNvPr>
          <p:cNvSpPr txBox="1"/>
          <p:nvPr/>
        </p:nvSpPr>
        <p:spPr>
          <a:xfrm>
            <a:off x="1083861" y="3704566"/>
            <a:ext cx="827471" cy="400110"/>
          </a:xfrm>
          <a:prstGeom prst="rect">
            <a:avLst/>
          </a:prstGeom>
          <a:noFill/>
        </p:spPr>
        <p:txBody>
          <a:bodyPr wrap="none" rtlCol="0">
            <a:spAutoFit/>
          </a:bodyPr>
          <a:lstStyle/>
          <a:p>
            <a:pPr algn="r"/>
            <a:r>
              <a:rPr lang="pt-PT" sz="2000" dirty="0">
                <a:latin typeface="AR CARTER" panose="02000000000000000000" pitchFamily="2" charset="0"/>
              </a:rPr>
              <a:t>KARATÉ</a:t>
            </a:r>
          </a:p>
        </p:txBody>
      </p:sp>
      <p:sp>
        <p:nvSpPr>
          <p:cNvPr id="17" name="CaixaDeTexto 16">
            <a:extLst>
              <a:ext uri="{FF2B5EF4-FFF2-40B4-BE49-F238E27FC236}">
                <a16:creationId xmlns:a16="http://schemas.microsoft.com/office/drawing/2014/main" id="{7CE4017B-561C-443B-A246-84DC991A2E44}"/>
              </a:ext>
            </a:extLst>
          </p:cNvPr>
          <p:cNvSpPr txBox="1"/>
          <p:nvPr/>
        </p:nvSpPr>
        <p:spPr>
          <a:xfrm>
            <a:off x="2867860" y="3657078"/>
            <a:ext cx="731290" cy="400110"/>
          </a:xfrm>
          <a:prstGeom prst="rect">
            <a:avLst/>
          </a:prstGeom>
          <a:noFill/>
        </p:spPr>
        <p:txBody>
          <a:bodyPr wrap="square" rtlCol="0">
            <a:spAutoFit/>
          </a:bodyPr>
          <a:lstStyle/>
          <a:p>
            <a:pPr algn="r"/>
            <a:r>
              <a:rPr lang="pt-PT" sz="2000" dirty="0">
                <a:latin typeface="AR CARTER" panose="02000000000000000000" pitchFamily="2" charset="0"/>
              </a:rPr>
              <a:t>DANÇA</a:t>
            </a:r>
          </a:p>
        </p:txBody>
      </p:sp>
      <p:sp>
        <p:nvSpPr>
          <p:cNvPr id="18" name="CaixaDeTexto 17">
            <a:extLst>
              <a:ext uri="{FF2B5EF4-FFF2-40B4-BE49-F238E27FC236}">
                <a16:creationId xmlns:a16="http://schemas.microsoft.com/office/drawing/2014/main" id="{A8194D20-10DF-4B22-9216-943876DB4BF2}"/>
              </a:ext>
            </a:extLst>
          </p:cNvPr>
          <p:cNvSpPr txBox="1"/>
          <p:nvPr/>
        </p:nvSpPr>
        <p:spPr>
          <a:xfrm>
            <a:off x="4244695" y="3704566"/>
            <a:ext cx="1486304" cy="400110"/>
          </a:xfrm>
          <a:prstGeom prst="rect">
            <a:avLst/>
          </a:prstGeom>
          <a:noFill/>
        </p:spPr>
        <p:txBody>
          <a:bodyPr wrap="none" rtlCol="0">
            <a:spAutoFit/>
          </a:bodyPr>
          <a:lstStyle/>
          <a:p>
            <a:pPr algn="r"/>
            <a:r>
              <a:rPr lang="pt-PT" sz="2000" dirty="0">
                <a:latin typeface="AR CARTER" panose="02000000000000000000" pitchFamily="2" charset="0"/>
              </a:rPr>
              <a:t>THE INVENTORS</a:t>
            </a:r>
          </a:p>
        </p:txBody>
      </p:sp>
      <p:sp>
        <p:nvSpPr>
          <p:cNvPr id="19" name="CaixaDeTexto 18">
            <a:extLst>
              <a:ext uri="{FF2B5EF4-FFF2-40B4-BE49-F238E27FC236}">
                <a16:creationId xmlns:a16="http://schemas.microsoft.com/office/drawing/2014/main" id="{1E63B2CF-3D6E-4BA5-A1CF-70EA320272D7}"/>
              </a:ext>
            </a:extLst>
          </p:cNvPr>
          <p:cNvSpPr txBox="1"/>
          <p:nvPr/>
        </p:nvSpPr>
        <p:spPr>
          <a:xfrm>
            <a:off x="6314932" y="3704566"/>
            <a:ext cx="939681" cy="400110"/>
          </a:xfrm>
          <a:prstGeom prst="rect">
            <a:avLst/>
          </a:prstGeom>
          <a:noFill/>
        </p:spPr>
        <p:txBody>
          <a:bodyPr wrap="none" rtlCol="0">
            <a:spAutoFit/>
          </a:bodyPr>
          <a:lstStyle/>
          <a:p>
            <a:pPr algn="r"/>
            <a:r>
              <a:rPr lang="pt-PT" sz="2000" dirty="0">
                <a:latin typeface="AR CARTER" panose="02000000000000000000" pitchFamily="2" charset="0"/>
              </a:rPr>
              <a:t>CIÊNCIAS</a:t>
            </a:r>
          </a:p>
        </p:txBody>
      </p:sp>
      <p:sp>
        <p:nvSpPr>
          <p:cNvPr id="20" name="CaixaDeTexto 19">
            <a:extLst>
              <a:ext uri="{FF2B5EF4-FFF2-40B4-BE49-F238E27FC236}">
                <a16:creationId xmlns:a16="http://schemas.microsoft.com/office/drawing/2014/main" id="{5C7764F4-F2E8-49F6-B579-7ECF53CEDCE5}"/>
              </a:ext>
            </a:extLst>
          </p:cNvPr>
          <p:cNvSpPr txBox="1"/>
          <p:nvPr/>
        </p:nvSpPr>
        <p:spPr>
          <a:xfrm>
            <a:off x="7882079" y="3695244"/>
            <a:ext cx="1348447" cy="400110"/>
          </a:xfrm>
          <a:prstGeom prst="rect">
            <a:avLst/>
          </a:prstGeom>
          <a:noFill/>
        </p:spPr>
        <p:txBody>
          <a:bodyPr wrap="none" rtlCol="0">
            <a:spAutoFit/>
          </a:bodyPr>
          <a:lstStyle/>
          <a:p>
            <a:pPr algn="r"/>
            <a:r>
              <a:rPr lang="pt-PT" sz="2000" dirty="0">
                <a:latin typeface="AR CARTER" panose="02000000000000000000" pitchFamily="2" charset="0"/>
              </a:rPr>
              <a:t>COMUNICAÇÃO</a:t>
            </a:r>
          </a:p>
        </p:txBody>
      </p:sp>
      <p:sp>
        <p:nvSpPr>
          <p:cNvPr id="21" name="CaixaDeTexto 20">
            <a:extLst>
              <a:ext uri="{FF2B5EF4-FFF2-40B4-BE49-F238E27FC236}">
                <a16:creationId xmlns:a16="http://schemas.microsoft.com/office/drawing/2014/main" id="{A8F364DD-3F79-4EAA-BFE0-F5975792CF6A}"/>
              </a:ext>
            </a:extLst>
          </p:cNvPr>
          <p:cNvSpPr txBox="1"/>
          <p:nvPr/>
        </p:nvSpPr>
        <p:spPr>
          <a:xfrm>
            <a:off x="9808972" y="3670627"/>
            <a:ext cx="1298753" cy="400110"/>
          </a:xfrm>
          <a:prstGeom prst="rect">
            <a:avLst/>
          </a:prstGeom>
          <a:noFill/>
        </p:spPr>
        <p:txBody>
          <a:bodyPr wrap="none" rtlCol="0">
            <a:spAutoFit/>
          </a:bodyPr>
          <a:lstStyle/>
          <a:p>
            <a:pPr algn="r"/>
            <a:r>
              <a:rPr lang="pt-PT" sz="2000" dirty="0">
                <a:latin typeface="AR CARTER" panose="02000000000000000000" pitchFamily="2" charset="0"/>
              </a:rPr>
              <a:t>INFORMÁTICA</a:t>
            </a:r>
          </a:p>
        </p:txBody>
      </p:sp>
      <p:sp>
        <p:nvSpPr>
          <p:cNvPr id="22" name="Retângulo 21">
            <a:extLst>
              <a:ext uri="{FF2B5EF4-FFF2-40B4-BE49-F238E27FC236}">
                <a16:creationId xmlns:a16="http://schemas.microsoft.com/office/drawing/2014/main" id="{B6CE050F-C061-4C36-9E4D-C3D154E9D798}"/>
              </a:ext>
            </a:extLst>
          </p:cNvPr>
          <p:cNvSpPr/>
          <p:nvPr/>
        </p:nvSpPr>
        <p:spPr>
          <a:xfrm>
            <a:off x="566988" y="1193714"/>
            <a:ext cx="11126572" cy="584775"/>
          </a:xfrm>
          <a:prstGeom prst="rect">
            <a:avLst/>
          </a:prstGeom>
        </p:spPr>
        <p:txBody>
          <a:bodyPr wrap="square">
            <a:spAutoFit/>
          </a:bodyPr>
          <a:lstStyle/>
          <a:p>
            <a:r>
              <a:rPr lang="pt-PT" sz="1600" dirty="0">
                <a:solidFill>
                  <a:schemeClr val="bg1"/>
                </a:solidFill>
                <a:latin typeface="Agency FB" panose="020B0503020202020204" pitchFamily="34" charset="0"/>
                <a:ea typeface="Calibri" panose="020F0502020204030204" pitchFamily="34" charset="0"/>
                <a:cs typeface="Times New Roman" panose="02020603050405020304" pitchFamily="18" charset="0"/>
              </a:rPr>
              <a:t>o programa "Rebenta a Bolha" que tem como objetivo trazer oportunidades e experiências a estas crianças/jovens dos 6-16anos, que lhes permite rebentarem a bolha de isolamento em que vivem diariamente. Com a ajuda de parceiros e voluntários, conseguimos dar gratuitamente: </a:t>
            </a:r>
            <a:endParaRPr lang="pt-PT" sz="1600" dirty="0">
              <a:solidFill>
                <a:schemeClr val="bg1"/>
              </a:solidFill>
              <a:latin typeface="Agency FB" panose="020B0503020202020204" pitchFamily="34" charset="0"/>
            </a:endParaRPr>
          </a:p>
        </p:txBody>
      </p:sp>
      <p:sp>
        <p:nvSpPr>
          <p:cNvPr id="23" name="Retângulo 22">
            <a:extLst>
              <a:ext uri="{FF2B5EF4-FFF2-40B4-BE49-F238E27FC236}">
                <a16:creationId xmlns:a16="http://schemas.microsoft.com/office/drawing/2014/main" id="{2958724E-8409-44E6-9ECB-942AC466986E}"/>
              </a:ext>
            </a:extLst>
          </p:cNvPr>
          <p:cNvSpPr/>
          <p:nvPr/>
        </p:nvSpPr>
        <p:spPr>
          <a:xfrm>
            <a:off x="5982190" y="3969888"/>
            <a:ext cx="1787792" cy="415498"/>
          </a:xfrm>
          <a:prstGeom prst="rect">
            <a:avLst/>
          </a:prstGeom>
        </p:spPr>
        <p:txBody>
          <a:bodyPr wrap="square">
            <a:spAutoFit/>
          </a:bodyPr>
          <a:lstStyle/>
          <a:p>
            <a:pPr algn="ctr"/>
            <a:r>
              <a:rPr lang="pt-PT"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Aulas quinzenais oferecidas pelos</a:t>
            </a:r>
            <a:br>
              <a:rPr lang="pt-PT"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br>
            <a:r>
              <a:rPr lang="pt-PT"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monitores da Associação Cova do Mar</a:t>
            </a:r>
          </a:p>
        </p:txBody>
      </p:sp>
      <p:sp>
        <p:nvSpPr>
          <p:cNvPr id="24" name="Retângulo 23">
            <a:extLst>
              <a:ext uri="{FF2B5EF4-FFF2-40B4-BE49-F238E27FC236}">
                <a16:creationId xmlns:a16="http://schemas.microsoft.com/office/drawing/2014/main" id="{1B1D2C07-CC4C-4EA7-89C5-FCC25D355F0E}"/>
              </a:ext>
            </a:extLst>
          </p:cNvPr>
          <p:cNvSpPr/>
          <p:nvPr/>
        </p:nvSpPr>
        <p:spPr>
          <a:xfrm>
            <a:off x="4244695" y="3969888"/>
            <a:ext cx="1572660" cy="577081"/>
          </a:xfrm>
          <a:prstGeom prst="rect">
            <a:avLst/>
          </a:prstGeom>
        </p:spPr>
        <p:txBody>
          <a:bodyPr wrap="square">
            <a:spAutoFit/>
          </a:bodyPr>
          <a:lstStyle/>
          <a:p>
            <a:pPr algn="ctr"/>
            <a:r>
              <a:rPr lang="pt-PT"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Aulas quinzenais oferecidas pela</a:t>
            </a:r>
            <a:br>
              <a:rPr lang="pt-PT"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br>
            <a:r>
              <a:rPr lang="pt-PT"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THE INVENTORS e pela sua equipa de monitores</a:t>
            </a:r>
            <a:endParaRPr lang="pt-PT" sz="1050" dirty="0">
              <a:solidFill>
                <a:schemeClr val="bg1"/>
              </a:solidFill>
              <a:latin typeface="Agency FB" panose="020B0503020202020204" pitchFamily="34" charset="0"/>
            </a:endParaRPr>
          </a:p>
        </p:txBody>
      </p:sp>
      <p:sp>
        <p:nvSpPr>
          <p:cNvPr id="25" name="Retângulo 24">
            <a:extLst>
              <a:ext uri="{FF2B5EF4-FFF2-40B4-BE49-F238E27FC236}">
                <a16:creationId xmlns:a16="http://schemas.microsoft.com/office/drawing/2014/main" id="{71869DE1-7F33-429A-A778-9760E32A5A87}"/>
              </a:ext>
            </a:extLst>
          </p:cNvPr>
          <p:cNvSpPr/>
          <p:nvPr/>
        </p:nvSpPr>
        <p:spPr>
          <a:xfrm>
            <a:off x="2384073" y="3969889"/>
            <a:ext cx="1824310" cy="415498"/>
          </a:xfrm>
          <a:prstGeom prst="rect">
            <a:avLst/>
          </a:prstGeom>
        </p:spPr>
        <p:txBody>
          <a:bodyPr wrap="square">
            <a:spAutoFit/>
          </a:bodyPr>
          <a:lstStyle/>
          <a:p>
            <a:pPr algn="ctr"/>
            <a:r>
              <a:rPr lang="pt-PT"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Aulas quinzenais oferecido pelos monitores da Associação Cova </a:t>
            </a:r>
            <a:r>
              <a:rPr lang="pt-PT" sz="1050" dirty="0">
                <a:solidFill>
                  <a:schemeClr val="bg1"/>
                </a:solidFill>
                <a:latin typeface="Agency FB" panose="020B0503020202020204" pitchFamily="34" charset="0"/>
                <a:cs typeface="Times New Roman" panose="02020603050405020304" pitchFamily="18" charset="0"/>
              </a:rPr>
              <a:t>do Mar</a:t>
            </a:r>
            <a:endParaRPr lang="pt-PT" sz="1050" dirty="0">
              <a:solidFill>
                <a:schemeClr val="bg1"/>
              </a:solidFill>
              <a:latin typeface="Agency FB" panose="020B0503020202020204" pitchFamily="34" charset="0"/>
            </a:endParaRPr>
          </a:p>
        </p:txBody>
      </p:sp>
      <p:sp>
        <p:nvSpPr>
          <p:cNvPr id="26" name="Retângulo 25">
            <a:extLst>
              <a:ext uri="{FF2B5EF4-FFF2-40B4-BE49-F238E27FC236}">
                <a16:creationId xmlns:a16="http://schemas.microsoft.com/office/drawing/2014/main" id="{4DA6A373-0A67-46EC-8291-35DEEC2E779C}"/>
              </a:ext>
            </a:extLst>
          </p:cNvPr>
          <p:cNvSpPr/>
          <p:nvPr/>
        </p:nvSpPr>
        <p:spPr>
          <a:xfrm>
            <a:off x="606549" y="3969890"/>
            <a:ext cx="1824310" cy="577081"/>
          </a:xfrm>
          <a:prstGeom prst="rect">
            <a:avLst/>
          </a:prstGeom>
        </p:spPr>
        <p:txBody>
          <a:bodyPr wrap="square">
            <a:spAutoFit/>
          </a:bodyPr>
          <a:lstStyle/>
          <a:p>
            <a:pPr algn="ctr"/>
            <a:r>
              <a:rPr lang="pt-PT"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Aulas quinzenais oferecidas pela Associação </a:t>
            </a:r>
            <a:r>
              <a:rPr lang="pt-PT" sz="1050" dirty="0" err="1">
                <a:solidFill>
                  <a:schemeClr val="bg1"/>
                </a:solidFill>
                <a:latin typeface="Agency FB" panose="020B0503020202020204" pitchFamily="34" charset="0"/>
                <a:ea typeface="Calibri" panose="020F0502020204030204" pitchFamily="34" charset="0"/>
                <a:cs typeface="Times New Roman" panose="02020603050405020304" pitchFamily="18" charset="0"/>
              </a:rPr>
              <a:t>Kaizen</a:t>
            </a:r>
            <a:r>
              <a:rPr lang="pt-PT"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 </a:t>
            </a:r>
            <a:r>
              <a:rPr lang="pt-PT" sz="1050" dirty="0">
                <a:solidFill>
                  <a:schemeClr val="bg1"/>
                </a:solidFill>
                <a:latin typeface="Agency FB" panose="020B0503020202020204" pitchFamily="34" charset="0"/>
                <a:cs typeface="Times New Roman" panose="02020603050405020304" pitchFamily="18" charset="0"/>
              </a:rPr>
              <a:t>Karaté Portugal e pelo </a:t>
            </a:r>
            <a:r>
              <a:rPr lang="pt-PT" sz="1050" dirty="0" err="1">
                <a:solidFill>
                  <a:schemeClr val="bg1"/>
                </a:solidFill>
                <a:latin typeface="Agency FB" panose="020B0503020202020204" pitchFamily="34" charset="0"/>
                <a:cs typeface="Times New Roman" panose="02020603050405020304" pitchFamily="18" charset="0"/>
              </a:rPr>
              <a:t>Sensei</a:t>
            </a:r>
            <a:r>
              <a:rPr lang="pt-PT" sz="1050" dirty="0">
                <a:solidFill>
                  <a:schemeClr val="bg1"/>
                </a:solidFill>
                <a:latin typeface="Agency FB" panose="020B0503020202020204" pitchFamily="34" charset="0"/>
                <a:cs typeface="Times New Roman" panose="02020603050405020304" pitchFamily="18" charset="0"/>
              </a:rPr>
              <a:t> Zé Ramalho</a:t>
            </a:r>
            <a:endParaRPr lang="pt-PT" sz="1050" dirty="0">
              <a:solidFill>
                <a:schemeClr val="bg1"/>
              </a:solidFill>
              <a:latin typeface="Agency FB" panose="020B0503020202020204" pitchFamily="34" charset="0"/>
            </a:endParaRPr>
          </a:p>
        </p:txBody>
      </p:sp>
      <p:sp>
        <p:nvSpPr>
          <p:cNvPr id="28" name="Retângulo 27">
            <a:extLst>
              <a:ext uri="{FF2B5EF4-FFF2-40B4-BE49-F238E27FC236}">
                <a16:creationId xmlns:a16="http://schemas.microsoft.com/office/drawing/2014/main" id="{C90CD67D-9F90-40F0-BB05-172D17EC6122}"/>
              </a:ext>
            </a:extLst>
          </p:cNvPr>
          <p:cNvSpPr/>
          <p:nvPr/>
        </p:nvSpPr>
        <p:spPr>
          <a:xfrm>
            <a:off x="9636686" y="3966260"/>
            <a:ext cx="1787792" cy="415498"/>
          </a:xfrm>
          <a:prstGeom prst="rect">
            <a:avLst/>
          </a:prstGeom>
        </p:spPr>
        <p:txBody>
          <a:bodyPr wrap="square">
            <a:spAutoFit/>
          </a:bodyPr>
          <a:lstStyle/>
          <a:p>
            <a:pPr algn="ctr"/>
            <a:r>
              <a:rPr lang="pt-PT"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Aulas mensais oferecidas pelos</a:t>
            </a:r>
            <a:br>
              <a:rPr lang="pt-PT"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br>
            <a:r>
              <a:rPr lang="pt-PT"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monitores da Associação Cova do Mar</a:t>
            </a:r>
          </a:p>
        </p:txBody>
      </p:sp>
      <p:sp>
        <p:nvSpPr>
          <p:cNvPr id="29" name="Retângulo 28">
            <a:extLst>
              <a:ext uri="{FF2B5EF4-FFF2-40B4-BE49-F238E27FC236}">
                <a16:creationId xmlns:a16="http://schemas.microsoft.com/office/drawing/2014/main" id="{A6FC198B-DEEC-480D-BC4E-CEABAC39C513}"/>
              </a:ext>
            </a:extLst>
          </p:cNvPr>
          <p:cNvSpPr/>
          <p:nvPr/>
        </p:nvSpPr>
        <p:spPr>
          <a:xfrm>
            <a:off x="7752189" y="3972153"/>
            <a:ext cx="1840887" cy="1223412"/>
          </a:xfrm>
          <a:prstGeom prst="rect">
            <a:avLst/>
          </a:prstGeom>
        </p:spPr>
        <p:txBody>
          <a:bodyPr wrap="square">
            <a:spAutoFit/>
          </a:bodyPr>
          <a:lstStyle/>
          <a:p>
            <a:pPr algn="ctr"/>
            <a:r>
              <a:rPr lang="pt-PT"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Um conjunto de 4 aulas teóricas/praticas com a apresentação final de um trabalho nas instalações da </a:t>
            </a:r>
            <a:r>
              <a:rPr lang="pt-PT" sz="1050" dirty="0" err="1">
                <a:solidFill>
                  <a:schemeClr val="bg1"/>
                </a:solidFill>
                <a:latin typeface="Agency FB" panose="020B0503020202020204" pitchFamily="34" charset="0"/>
                <a:ea typeface="Calibri" panose="020F0502020204030204" pitchFamily="34" charset="0"/>
                <a:cs typeface="Times New Roman" panose="02020603050405020304" pitchFamily="18" charset="0"/>
              </a:rPr>
              <a:t>LLyC</a:t>
            </a:r>
            <a:r>
              <a:rPr lang="pt-PT"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 em Lisboa. Esta Formação foi oferecida durante  os meses de verão de 2019, para que tivesse já impacto no regresso às do ano </a:t>
            </a:r>
            <a:r>
              <a:rPr lang="pt-PT" sz="1050" dirty="0" err="1">
                <a:solidFill>
                  <a:schemeClr val="bg1"/>
                </a:solidFill>
                <a:latin typeface="Agency FB" panose="020B0503020202020204" pitchFamily="34" charset="0"/>
                <a:ea typeface="Calibri" panose="020F0502020204030204" pitchFamily="34" charset="0"/>
                <a:cs typeface="Times New Roman" panose="02020603050405020304" pitchFamily="18" charset="0"/>
              </a:rPr>
              <a:t>lectivo</a:t>
            </a:r>
            <a:r>
              <a:rPr lang="pt-PT"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 2019/2020</a:t>
            </a:r>
          </a:p>
        </p:txBody>
      </p:sp>
    </p:spTree>
    <p:extLst>
      <p:ext uri="{BB962C8B-B14F-4D97-AF65-F5344CB8AC3E}">
        <p14:creationId xmlns:p14="http://schemas.microsoft.com/office/powerpoint/2010/main" val="1145870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Nuvem 107">
            <a:extLst>
              <a:ext uri="{FF2B5EF4-FFF2-40B4-BE49-F238E27FC236}">
                <a16:creationId xmlns:a16="http://schemas.microsoft.com/office/drawing/2014/main" id="{35B79E6F-E5EE-4CA3-8238-8DDA1FD1D441}"/>
              </a:ext>
            </a:extLst>
          </p:cNvPr>
          <p:cNvSpPr/>
          <p:nvPr/>
        </p:nvSpPr>
        <p:spPr>
          <a:xfrm>
            <a:off x="4523340" y="4200012"/>
            <a:ext cx="1572660" cy="1083871"/>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20" name="CaixaDeTexto 119">
            <a:extLst>
              <a:ext uri="{FF2B5EF4-FFF2-40B4-BE49-F238E27FC236}">
                <a16:creationId xmlns:a16="http://schemas.microsoft.com/office/drawing/2014/main" id="{8288A941-B62F-4D12-B802-528DC8FC037F}"/>
              </a:ext>
            </a:extLst>
          </p:cNvPr>
          <p:cNvSpPr txBox="1"/>
          <p:nvPr/>
        </p:nvSpPr>
        <p:spPr>
          <a:xfrm>
            <a:off x="200576" y="457911"/>
            <a:ext cx="5131533" cy="923330"/>
          </a:xfrm>
          <a:prstGeom prst="rect">
            <a:avLst/>
          </a:prstGeom>
          <a:noFill/>
        </p:spPr>
        <p:txBody>
          <a:bodyPr wrap="none" rtlCol="0">
            <a:spAutoFit/>
          </a:bodyPr>
          <a:lstStyle/>
          <a:p>
            <a:r>
              <a:rPr lang="pt-PT" sz="5400" dirty="0">
                <a:solidFill>
                  <a:schemeClr val="bg1"/>
                </a:solidFill>
                <a:latin typeface="AR CARTER" panose="02000000000000000000" pitchFamily="2" charset="0"/>
              </a:rPr>
              <a:t>“CUIDA DOS OUTROS!”</a:t>
            </a:r>
          </a:p>
        </p:txBody>
      </p:sp>
      <p:grpSp>
        <p:nvGrpSpPr>
          <p:cNvPr id="2" name="Agrupar 1">
            <a:extLst>
              <a:ext uri="{FF2B5EF4-FFF2-40B4-BE49-F238E27FC236}">
                <a16:creationId xmlns:a16="http://schemas.microsoft.com/office/drawing/2014/main" id="{A9122EF4-7A55-4016-A38B-D9CD6032FC7B}"/>
              </a:ext>
            </a:extLst>
          </p:cNvPr>
          <p:cNvGrpSpPr/>
          <p:nvPr/>
        </p:nvGrpSpPr>
        <p:grpSpPr>
          <a:xfrm>
            <a:off x="2616714" y="4186096"/>
            <a:ext cx="1572660" cy="1083871"/>
            <a:chOff x="1589677" y="2486242"/>
            <a:chExt cx="1572660" cy="1083871"/>
          </a:xfrm>
        </p:grpSpPr>
        <p:sp>
          <p:nvSpPr>
            <p:cNvPr id="116" name="Nuvem 115">
              <a:extLst>
                <a:ext uri="{FF2B5EF4-FFF2-40B4-BE49-F238E27FC236}">
                  <a16:creationId xmlns:a16="http://schemas.microsoft.com/office/drawing/2014/main" id="{6C004DC6-3E4E-4580-91E7-978733134126}"/>
                </a:ext>
              </a:extLst>
            </p:cNvPr>
            <p:cNvSpPr/>
            <p:nvPr/>
          </p:nvSpPr>
          <p:spPr>
            <a:xfrm>
              <a:off x="1589677" y="2486242"/>
              <a:ext cx="1572660" cy="1083871"/>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026" name="Picture 2" descr="Resultado de imagem para roupas desenho">
              <a:extLst>
                <a:ext uri="{FF2B5EF4-FFF2-40B4-BE49-F238E27FC236}">
                  <a16:creationId xmlns:a16="http://schemas.microsoft.com/office/drawing/2014/main" id="{D38D394C-C257-4F2E-A0CE-42EE9808243B}"/>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47682" b="12683"/>
            <a:stretch/>
          </p:blipFill>
          <p:spPr bwMode="auto">
            <a:xfrm>
              <a:off x="1815103" y="2805202"/>
              <a:ext cx="1093198" cy="433297"/>
            </a:xfrm>
            <a:prstGeom prst="rect">
              <a:avLst/>
            </a:prstGeom>
            <a:noFill/>
            <a:extLst>
              <a:ext uri="{909E8E84-426E-40DD-AFC4-6F175D3DCCD1}">
                <a14:hiddenFill xmlns:a14="http://schemas.microsoft.com/office/drawing/2010/main">
                  <a:solidFill>
                    <a:srgbClr val="FFFFFF"/>
                  </a:solidFill>
                </a14:hiddenFill>
              </a:ext>
            </a:extLst>
          </p:spPr>
        </p:pic>
      </p:grpSp>
      <p:pic>
        <p:nvPicPr>
          <p:cNvPr id="1028" name="Picture 4" descr="Resultado de imagem para desenho material escolar">
            <a:extLst>
              <a:ext uri="{FF2B5EF4-FFF2-40B4-BE49-F238E27FC236}">
                <a16:creationId xmlns:a16="http://schemas.microsoft.com/office/drawing/2014/main" id="{A10A7E82-D726-4561-A166-10EBE3FCD532}"/>
              </a:ext>
            </a:extLst>
          </p:cNvPr>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4919001" y="4334969"/>
            <a:ext cx="914327" cy="71634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Agrupar 2">
            <a:extLst>
              <a:ext uri="{FF2B5EF4-FFF2-40B4-BE49-F238E27FC236}">
                <a16:creationId xmlns:a16="http://schemas.microsoft.com/office/drawing/2014/main" id="{8E133B65-5312-43E2-97C7-FF053A2C4197}"/>
              </a:ext>
            </a:extLst>
          </p:cNvPr>
          <p:cNvGrpSpPr/>
          <p:nvPr/>
        </p:nvGrpSpPr>
        <p:grpSpPr>
          <a:xfrm>
            <a:off x="6396754" y="4199862"/>
            <a:ext cx="1572660" cy="1083871"/>
            <a:chOff x="4734997" y="2492377"/>
            <a:chExt cx="1572660" cy="1083871"/>
          </a:xfrm>
        </p:grpSpPr>
        <p:sp>
          <p:nvSpPr>
            <p:cNvPr id="114" name="Nuvem 113">
              <a:extLst>
                <a:ext uri="{FF2B5EF4-FFF2-40B4-BE49-F238E27FC236}">
                  <a16:creationId xmlns:a16="http://schemas.microsoft.com/office/drawing/2014/main" id="{3D37C629-6A41-4B4D-B040-3CB88BDD8B10}"/>
                </a:ext>
              </a:extLst>
            </p:cNvPr>
            <p:cNvSpPr/>
            <p:nvPr/>
          </p:nvSpPr>
          <p:spPr>
            <a:xfrm>
              <a:off x="4734997" y="2492377"/>
              <a:ext cx="1572660" cy="1083871"/>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030" name="Picture 6" descr="Resultado de imagem para desenho animais cão e gato">
              <a:extLst>
                <a:ext uri="{FF2B5EF4-FFF2-40B4-BE49-F238E27FC236}">
                  <a16:creationId xmlns:a16="http://schemas.microsoft.com/office/drawing/2014/main" id="{227AB991-F352-4EF5-8865-49B03A13321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89033" y="2663678"/>
              <a:ext cx="1064588" cy="6491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Agrupar 3">
            <a:extLst>
              <a:ext uri="{FF2B5EF4-FFF2-40B4-BE49-F238E27FC236}">
                <a16:creationId xmlns:a16="http://schemas.microsoft.com/office/drawing/2014/main" id="{FB231442-17E8-4305-A08C-E2665632CCC8}"/>
              </a:ext>
            </a:extLst>
          </p:cNvPr>
          <p:cNvGrpSpPr/>
          <p:nvPr/>
        </p:nvGrpSpPr>
        <p:grpSpPr>
          <a:xfrm>
            <a:off x="5180003" y="1954213"/>
            <a:ext cx="1572660" cy="1083871"/>
            <a:chOff x="6307657" y="2486242"/>
            <a:chExt cx="1572660" cy="1083871"/>
          </a:xfrm>
        </p:grpSpPr>
        <p:sp>
          <p:nvSpPr>
            <p:cNvPr id="110" name="Nuvem 109">
              <a:extLst>
                <a:ext uri="{FF2B5EF4-FFF2-40B4-BE49-F238E27FC236}">
                  <a16:creationId xmlns:a16="http://schemas.microsoft.com/office/drawing/2014/main" id="{2DB5303E-7AF9-44FD-8992-5670AB6584D0}"/>
                </a:ext>
              </a:extLst>
            </p:cNvPr>
            <p:cNvSpPr/>
            <p:nvPr/>
          </p:nvSpPr>
          <p:spPr>
            <a:xfrm>
              <a:off x="6307657" y="2486242"/>
              <a:ext cx="1572660" cy="1083871"/>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032" name="Picture 8" descr="Resultado de imagem para desenho bicicletas">
              <a:extLst>
                <a:ext uri="{FF2B5EF4-FFF2-40B4-BE49-F238E27FC236}">
                  <a16:creationId xmlns:a16="http://schemas.microsoft.com/office/drawing/2014/main" id="{34684AB9-F5CE-496E-9093-737DD549684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05585" y="2593578"/>
              <a:ext cx="1176804" cy="8814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Agrupar 4">
            <a:extLst>
              <a:ext uri="{FF2B5EF4-FFF2-40B4-BE49-F238E27FC236}">
                <a16:creationId xmlns:a16="http://schemas.microsoft.com/office/drawing/2014/main" id="{4CD47E77-D05A-4C41-A33E-766462E80BC7}"/>
              </a:ext>
            </a:extLst>
          </p:cNvPr>
          <p:cNvGrpSpPr/>
          <p:nvPr/>
        </p:nvGrpSpPr>
        <p:grpSpPr>
          <a:xfrm>
            <a:off x="9606378" y="1825019"/>
            <a:ext cx="1572660" cy="1083871"/>
            <a:chOff x="10239307" y="4823042"/>
            <a:chExt cx="1572660" cy="1083871"/>
          </a:xfrm>
        </p:grpSpPr>
        <p:sp>
          <p:nvSpPr>
            <p:cNvPr id="118" name="Nuvem 117">
              <a:extLst>
                <a:ext uri="{FF2B5EF4-FFF2-40B4-BE49-F238E27FC236}">
                  <a16:creationId xmlns:a16="http://schemas.microsoft.com/office/drawing/2014/main" id="{75D8E1E7-7C23-41DE-B57E-80107715EC56}"/>
                </a:ext>
              </a:extLst>
            </p:cNvPr>
            <p:cNvSpPr/>
            <p:nvPr/>
          </p:nvSpPr>
          <p:spPr>
            <a:xfrm>
              <a:off x="10239307" y="4823042"/>
              <a:ext cx="1572660" cy="1083871"/>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034" name="Picture 10" descr="Resultado de imagem para desenho culinária">
              <a:extLst>
                <a:ext uri="{FF2B5EF4-FFF2-40B4-BE49-F238E27FC236}">
                  <a16:creationId xmlns:a16="http://schemas.microsoft.com/office/drawing/2014/main" id="{CD66F70C-9D98-4B42-AC23-85952E849F5B}"/>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12921" y="4930378"/>
              <a:ext cx="612269" cy="8571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Agrupar 6">
            <a:extLst>
              <a:ext uri="{FF2B5EF4-FFF2-40B4-BE49-F238E27FC236}">
                <a16:creationId xmlns:a16="http://schemas.microsoft.com/office/drawing/2014/main" id="{1ED68A6A-9DB9-4878-AC8B-855C33C685BA}"/>
              </a:ext>
            </a:extLst>
          </p:cNvPr>
          <p:cNvGrpSpPr/>
          <p:nvPr/>
        </p:nvGrpSpPr>
        <p:grpSpPr>
          <a:xfrm>
            <a:off x="3068338" y="1932493"/>
            <a:ext cx="1583306" cy="1150269"/>
            <a:chOff x="2127828" y="3475045"/>
            <a:chExt cx="1583306" cy="1150269"/>
          </a:xfrm>
        </p:grpSpPr>
        <p:sp>
          <p:nvSpPr>
            <p:cNvPr id="24" name="Nuvem 23">
              <a:extLst>
                <a:ext uri="{FF2B5EF4-FFF2-40B4-BE49-F238E27FC236}">
                  <a16:creationId xmlns:a16="http://schemas.microsoft.com/office/drawing/2014/main" id="{5DBEFFFA-B015-4E18-A054-A312977A1AE8}"/>
                </a:ext>
              </a:extLst>
            </p:cNvPr>
            <p:cNvSpPr/>
            <p:nvPr/>
          </p:nvSpPr>
          <p:spPr>
            <a:xfrm>
              <a:off x="2138474" y="3541443"/>
              <a:ext cx="1572660" cy="1083871"/>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036" name="Picture 12" descr="Resultado de imagem para desenho playstation">
              <a:extLst>
                <a:ext uri="{FF2B5EF4-FFF2-40B4-BE49-F238E27FC236}">
                  <a16:creationId xmlns:a16="http://schemas.microsoft.com/office/drawing/2014/main" id="{4AC57047-25E8-40B5-9105-22D1ECD68081}"/>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7828" y="3475045"/>
              <a:ext cx="1498127" cy="10838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Agrupar 5">
            <a:extLst>
              <a:ext uri="{FF2B5EF4-FFF2-40B4-BE49-F238E27FC236}">
                <a16:creationId xmlns:a16="http://schemas.microsoft.com/office/drawing/2014/main" id="{EDA728AF-6649-4B4E-9BA7-EEE969537D84}"/>
              </a:ext>
            </a:extLst>
          </p:cNvPr>
          <p:cNvGrpSpPr/>
          <p:nvPr/>
        </p:nvGrpSpPr>
        <p:grpSpPr>
          <a:xfrm>
            <a:off x="7390508" y="1879330"/>
            <a:ext cx="1572660" cy="1083871"/>
            <a:chOff x="9452977" y="2503007"/>
            <a:chExt cx="1572660" cy="1083871"/>
          </a:xfrm>
        </p:grpSpPr>
        <p:sp>
          <p:nvSpPr>
            <p:cNvPr id="112" name="Nuvem 111">
              <a:extLst>
                <a:ext uri="{FF2B5EF4-FFF2-40B4-BE49-F238E27FC236}">
                  <a16:creationId xmlns:a16="http://schemas.microsoft.com/office/drawing/2014/main" id="{EA3307A9-23B7-43A8-AEA1-864B520F6852}"/>
                </a:ext>
              </a:extLst>
            </p:cNvPr>
            <p:cNvSpPr/>
            <p:nvPr/>
          </p:nvSpPr>
          <p:spPr>
            <a:xfrm>
              <a:off x="9452977" y="2503007"/>
              <a:ext cx="1572660" cy="1083871"/>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040" name="Picture 16" descr="Resultado de imagem para desenho biblioteca">
              <a:extLst>
                <a:ext uri="{FF2B5EF4-FFF2-40B4-BE49-F238E27FC236}">
                  <a16:creationId xmlns:a16="http://schemas.microsoft.com/office/drawing/2014/main" id="{1C9A3FE0-34F3-467C-B063-BDDCCFF84ABB}"/>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22849" y="2600816"/>
              <a:ext cx="832916" cy="8669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Agrupar 7">
            <a:extLst>
              <a:ext uri="{FF2B5EF4-FFF2-40B4-BE49-F238E27FC236}">
                <a16:creationId xmlns:a16="http://schemas.microsoft.com/office/drawing/2014/main" id="{C960DDD5-0594-4211-9923-D4A0A98CF492}"/>
              </a:ext>
            </a:extLst>
          </p:cNvPr>
          <p:cNvGrpSpPr/>
          <p:nvPr/>
        </p:nvGrpSpPr>
        <p:grpSpPr>
          <a:xfrm>
            <a:off x="822871" y="2031105"/>
            <a:ext cx="1572660" cy="1083871"/>
            <a:chOff x="3735428" y="3530109"/>
            <a:chExt cx="1572660" cy="1083871"/>
          </a:xfrm>
        </p:grpSpPr>
        <p:sp>
          <p:nvSpPr>
            <p:cNvPr id="26" name="Nuvem 25">
              <a:extLst>
                <a:ext uri="{FF2B5EF4-FFF2-40B4-BE49-F238E27FC236}">
                  <a16:creationId xmlns:a16="http://schemas.microsoft.com/office/drawing/2014/main" id="{4E83EA50-29C2-4007-8C64-20C4C7607E77}"/>
                </a:ext>
              </a:extLst>
            </p:cNvPr>
            <p:cNvSpPr/>
            <p:nvPr/>
          </p:nvSpPr>
          <p:spPr>
            <a:xfrm>
              <a:off x="3735428" y="3530109"/>
              <a:ext cx="1572660" cy="1083871"/>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044" name="Picture 20" descr="Resultado de imagem para desenho reciclagem">
              <a:extLst>
                <a:ext uri="{FF2B5EF4-FFF2-40B4-BE49-F238E27FC236}">
                  <a16:creationId xmlns:a16="http://schemas.microsoft.com/office/drawing/2014/main" id="{A7E60E48-19ED-4FA6-B6DD-AE0F43212E3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03189" y="3677995"/>
              <a:ext cx="763901" cy="7880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Agrupar 8">
            <a:extLst>
              <a:ext uri="{FF2B5EF4-FFF2-40B4-BE49-F238E27FC236}">
                <a16:creationId xmlns:a16="http://schemas.microsoft.com/office/drawing/2014/main" id="{818F51C9-0095-4A98-847A-ED2A5649670B}"/>
              </a:ext>
            </a:extLst>
          </p:cNvPr>
          <p:cNvGrpSpPr/>
          <p:nvPr/>
        </p:nvGrpSpPr>
        <p:grpSpPr>
          <a:xfrm>
            <a:off x="735494" y="4198817"/>
            <a:ext cx="1572660" cy="1083871"/>
            <a:chOff x="5329224" y="3541443"/>
            <a:chExt cx="1572660" cy="1083871"/>
          </a:xfrm>
        </p:grpSpPr>
        <p:sp>
          <p:nvSpPr>
            <p:cNvPr id="27" name="Nuvem 26">
              <a:extLst>
                <a:ext uri="{FF2B5EF4-FFF2-40B4-BE49-F238E27FC236}">
                  <a16:creationId xmlns:a16="http://schemas.microsoft.com/office/drawing/2014/main" id="{FBC28B47-9858-471A-B1FE-490786F3C1CB}"/>
                </a:ext>
              </a:extLst>
            </p:cNvPr>
            <p:cNvSpPr/>
            <p:nvPr/>
          </p:nvSpPr>
          <p:spPr>
            <a:xfrm>
              <a:off x="5329224" y="3541443"/>
              <a:ext cx="1572660" cy="1083871"/>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046" name="Picture 22" descr="Resultado de imagem para desenho  jogos">
              <a:extLst>
                <a:ext uri="{FF2B5EF4-FFF2-40B4-BE49-F238E27FC236}">
                  <a16:creationId xmlns:a16="http://schemas.microsoft.com/office/drawing/2014/main" id="{FDB95ECD-C8D6-463D-9C6C-27C8A1501160}"/>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48169" y="3627519"/>
              <a:ext cx="1134770" cy="8890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Agrupar 9">
            <a:extLst>
              <a:ext uri="{FF2B5EF4-FFF2-40B4-BE49-F238E27FC236}">
                <a16:creationId xmlns:a16="http://schemas.microsoft.com/office/drawing/2014/main" id="{001191AE-F48D-49FC-92FA-CB25581275D9}"/>
              </a:ext>
            </a:extLst>
          </p:cNvPr>
          <p:cNvGrpSpPr/>
          <p:nvPr/>
        </p:nvGrpSpPr>
        <p:grpSpPr>
          <a:xfrm>
            <a:off x="8289599" y="4198817"/>
            <a:ext cx="1572660" cy="1083871"/>
            <a:chOff x="6922005" y="3541442"/>
            <a:chExt cx="1572660" cy="1083871"/>
          </a:xfrm>
        </p:grpSpPr>
        <p:sp>
          <p:nvSpPr>
            <p:cNvPr id="28" name="Nuvem 27">
              <a:extLst>
                <a:ext uri="{FF2B5EF4-FFF2-40B4-BE49-F238E27FC236}">
                  <a16:creationId xmlns:a16="http://schemas.microsoft.com/office/drawing/2014/main" id="{3B378F09-E756-4944-9C9D-0814DC461516}"/>
                </a:ext>
              </a:extLst>
            </p:cNvPr>
            <p:cNvSpPr/>
            <p:nvPr/>
          </p:nvSpPr>
          <p:spPr>
            <a:xfrm>
              <a:off x="6922005" y="3541442"/>
              <a:ext cx="1572660" cy="1083871"/>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048" name="Picture 24" descr="Resultado de imagem para desenho ping pong">
              <a:extLst>
                <a:ext uri="{FF2B5EF4-FFF2-40B4-BE49-F238E27FC236}">
                  <a16:creationId xmlns:a16="http://schemas.microsoft.com/office/drawing/2014/main" id="{B533EABC-C066-4064-B72B-80BF60EBD1EC}"/>
                </a:ext>
              </a:extLst>
            </p:cNvPr>
            <p:cNvPicPr>
              <a:picLocks noChangeAspect="1" noChangeArrowheads="1"/>
            </p:cNvPicPr>
            <p:nvPr/>
          </p:nvPicPr>
          <p:blipFill>
            <a:blip r:embed="rId11">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093987" y="3691148"/>
              <a:ext cx="1290994" cy="7844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Agrupar 10">
            <a:extLst>
              <a:ext uri="{FF2B5EF4-FFF2-40B4-BE49-F238E27FC236}">
                <a16:creationId xmlns:a16="http://schemas.microsoft.com/office/drawing/2014/main" id="{F4E3156F-5CCE-4744-8A46-C8CE5F5EE99B}"/>
              </a:ext>
            </a:extLst>
          </p:cNvPr>
          <p:cNvGrpSpPr/>
          <p:nvPr/>
        </p:nvGrpSpPr>
        <p:grpSpPr>
          <a:xfrm>
            <a:off x="10196225" y="4186096"/>
            <a:ext cx="1572660" cy="1083871"/>
            <a:chOff x="8825290" y="4426358"/>
            <a:chExt cx="1572660" cy="1083871"/>
          </a:xfrm>
        </p:grpSpPr>
        <p:sp>
          <p:nvSpPr>
            <p:cNvPr id="32" name="Nuvem 31">
              <a:extLst>
                <a:ext uri="{FF2B5EF4-FFF2-40B4-BE49-F238E27FC236}">
                  <a16:creationId xmlns:a16="http://schemas.microsoft.com/office/drawing/2014/main" id="{9C40506F-6005-4E54-921D-21EDD2C7F54F}"/>
                </a:ext>
              </a:extLst>
            </p:cNvPr>
            <p:cNvSpPr/>
            <p:nvPr/>
          </p:nvSpPr>
          <p:spPr>
            <a:xfrm>
              <a:off x="8825290" y="4426358"/>
              <a:ext cx="1572660" cy="1083871"/>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050" name="Picture 26" descr="Resultado de imagem para desenho limpeza">
              <a:extLst>
                <a:ext uri="{FF2B5EF4-FFF2-40B4-BE49-F238E27FC236}">
                  <a16:creationId xmlns:a16="http://schemas.microsoft.com/office/drawing/2014/main" id="{052343F3-9652-4700-8002-D4B0231C1A75}"/>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14272" y="4439079"/>
              <a:ext cx="794695" cy="928418"/>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CaixaDeTexto 43">
            <a:extLst>
              <a:ext uri="{FF2B5EF4-FFF2-40B4-BE49-F238E27FC236}">
                <a16:creationId xmlns:a16="http://schemas.microsoft.com/office/drawing/2014/main" id="{1127497D-5C2D-46C5-BFC9-72786626A9F8}"/>
              </a:ext>
            </a:extLst>
          </p:cNvPr>
          <p:cNvSpPr txBox="1"/>
          <p:nvPr/>
        </p:nvSpPr>
        <p:spPr>
          <a:xfrm>
            <a:off x="9858747" y="2952609"/>
            <a:ext cx="1067920" cy="400110"/>
          </a:xfrm>
          <a:prstGeom prst="rect">
            <a:avLst/>
          </a:prstGeom>
          <a:noFill/>
        </p:spPr>
        <p:txBody>
          <a:bodyPr wrap="none" rtlCol="0">
            <a:spAutoFit/>
          </a:bodyPr>
          <a:lstStyle/>
          <a:p>
            <a:pPr algn="r"/>
            <a:r>
              <a:rPr lang="pt-PT" sz="2000" dirty="0">
                <a:latin typeface="AR CARTER" panose="02000000000000000000" pitchFamily="2" charset="0"/>
              </a:rPr>
              <a:t>CULINÁRIA</a:t>
            </a:r>
          </a:p>
        </p:txBody>
      </p:sp>
      <p:sp>
        <p:nvSpPr>
          <p:cNvPr id="45" name="CaixaDeTexto 44">
            <a:extLst>
              <a:ext uri="{FF2B5EF4-FFF2-40B4-BE49-F238E27FC236}">
                <a16:creationId xmlns:a16="http://schemas.microsoft.com/office/drawing/2014/main" id="{A26BE22C-DFBD-47AB-AE86-FBCC1EDF6F94}"/>
              </a:ext>
            </a:extLst>
          </p:cNvPr>
          <p:cNvSpPr txBox="1"/>
          <p:nvPr/>
        </p:nvSpPr>
        <p:spPr>
          <a:xfrm>
            <a:off x="3207121" y="3076213"/>
            <a:ext cx="1316386" cy="400110"/>
          </a:xfrm>
          <a:prstGeom prst="rect">
            <a:avLst/>
          </a:prstGeom>
          <a:noFill/>
        </p:spPr>
        <p:txBody>
          <a:bodyPr wrap="none" rtlCol="0">
            <a:spAutoFit/>
          </a:bodyPr>
          <a:lstStyle/>
          <a:p>
            <a:pPr algn="r"/>
            <a:r>
              <a:rPr lang="pt-PT" sz="2000" dirty="0">
                <a:latin typeface="AR CARTER" panose="02000000000000000000" pitchFamily="2" charset="0"/>
              </a:rPr>
              <a:t>PLAYSTATION</a:t>
            </a:r>
          </a:p>
        </p:txBody>
      </p:sp>
      <p:sp>
        <p:nvSpPr>
          <p:cNvPr id="47" name="CaixaDeTexto 46">
            <a:extLst>
              <a:ext uri="{FF2B5EF4-FFF2-40B4-BE49-F238E27FC236}">
                <a16:creationId xmlns:a16="http://schemas.microsoft.com/office/drawing/2014/main" id="{80661DB0-EE3C-422E-8BD6-70153A145207}"/>
              </a:ext>
            </a:extLst>
          </p:cNvPr>
          <p:cNvSpPr txBox="1"/>
          <p:nvPr/>
        </p:nvSpPr>
        <p:spPr>
          <a:xfrm>
            <a:off x="5681354" y="3064733"/>
            <a:ext cx="671980" cy="400110"/>
          </a:xfrm>
          <a:prstGeom prst="rect">
            <a:avLst/>
          </a:prstGeom>
          <a:noFill/>
        </p:spPr>
        <p:txBody>
          <a:bodyPr wrap="none" rtlCol="0">
            <a:spAutoFit/>
          </a:bodyPr>
          <a:lstStyle/>
          <a:p>
            <a:pPr algn="r"/>
            <a:r>
              <a:rPr lang="pt-PT" sz="2000" dirty="0">
                <a:latin typeface="AR CARTER" panose="02000000000000000000" pitchFamily="2" charset="0"/>
              </a:rPr>
              <a:t>BIKES</a:t>
            </a:r>
          </a:p>
        </p:txBody>
      </p:sp>
      <p:sp>
        <p:nvSpPr>
          <p:cNvPr id="48" name="CaixaDeTexto 47">
            <a:extLst>
              <a:ext uri="{FF2B5EF4-FFF2-40B4-BE49-F238E27FC236}">
                <a16:creationId xmlns:a16="http://schemas.microsoft.com/office/drawing/2014/main" id="{72771AC0-6FCB-494C-9D84-DAC776B99A83}"/>
              </a:ext>
            </a:extLst>
          </p:cNvPr>
          <p:cNvSpPr txBox="1"/>
          <p:nvPr/>
        </p:nvSpPr>
        <p:spPr>
          <a:xfrm>
            <a:off x="7667556" y="2971081"/>
            <a:ext cx="1127232" cy="400110"/>
          </a:xfrm>
          <a:prstGeom prst="rect">
            <a:avLst/>
          </a:prstGeom>
          <a:noFill/>
        </p:spPr>
        <p:txBody>
          <a:bodyPr wrap="none" rtlCol="0">
            <a:spAutoFit/>
          </a:bodyPr>
          <a:lstStyle/>
          <a:p>
            <a:pPr algn="r"/>
            <a:r>
              <a:rPr lang="pt-PT" sz="2000" dirty="0">
                <a:latin typeface="AR CARTER" panose="02000000000000000000" pitchFamily="2" charset="0"/>
              </a:rPr>
              <a:t>BIBLIOTECA</a:t>
            </a:r>
          </a:p>
        </p:txBody>
      </p:sp>
      <p:sp>
        <p:nvSpPr>
          <p:cNvPr id="49" name="CaixaDeTexto 48">
            <a:extLst>
              <a:ext uri="{FF2B5EF4-FFF2-40B4-BE49-F238E27FC236}">
                <a16:creationId xmlns:a16="http://schemas.microsoft.com/office/drawing/2014/main" id="{6063BA8B-BBE7-4A66-A19E-148EDE5C5A5B}"/>
              </a:ext>
            </a:extLst>
          </p:cNvPr>
          <p:cNvSpPr txBox="1"/>
          <p:nvPr/>
        </p:nvSpPr>
        <p:spPr>
          <a:xfrm>
            <a:off x="1050894" y="3090270"/>
            <a:ext cx="1186543" cy="400110"/>
          </a:xfrm>
          <a:prstGeom prst="rect">
            <a:avLst/>
          </a:prstGeom>
          <a:noFill/>
        </p:spPr>
        <p:txBody>
          <a:bodyPr wrap="none" rtlCol="0">
            <a:spAutoFit/>
          </a:bodyPr>
          <a:lstStyle/>
          <a:p>
            <a:pPr algn="ctr"/>
            <a:r>
              <a:rPr lang="pt-PT" sz="2000" dirty="0">
                <a:latin typeface="AR CARTER" panose="02000000000000000000" pitchFamily="2" charset="0"/>
              </a:rPr>
              <a:t>RECICLAGEM</a:t>
            </a:r>
          </a:p>
        </p:txBody>
      </p:sp>
      <p:sp>
        <p:nvSpPr>
          <p:cNvPr id="50" name="CaixaDeTexto 49">
            <a:extLst>
              <a:ext uri="{FF2B5EF4-FFF2-40B4-BE49-F238E27FC236}">
                <a16:creationId xmlns:a16="http://schemas.microsoft.com/office/drawing/2014/main" id="{40EF31B8-DFEB-46EF-9995-C9935F3AEF51}"/>
              </a:ext>
            </a:extLst>
          </p:cNvPr>
          <p:cNvSpPr txBox="1"/>
          <p:nvPr/>
        </p:nvSpPr>
        <p:spPr>
          <a:xfrm>
            <a:off x="614835" y="5269967"/>
            <a:ext cx="1975221" cy="400110"/>
          </a:xfrm>
          <a:prstGeom prst="rect">
            <a:avLst/>
          </a:prstGeom>
          <a:noFill/>
        </p:spPr>
        <p:txBody>
          <a:bodyPr wrap="none" rtlCol="0">
            <a:spAutoFit/>
          </a:bodyPr>
          <a:lstStyle/>
          <a:p>
            <a:pPr algn="r"/>
            <a:r>
              <a:rPr lang="pt-PT" sz="2000" dirty="0">
                <a:latin typeface="AR CARTER" panose="02000000000000000000" pitchFamily="2" charset="0"/>
              </a:rPr>
              <a:t>JOGOS e BRINQUEDOS</a:t>
            </a:r>
          </a:p>
        </p:txBody>
      </p:sp>
      <p:sp>
        <p:nvSpPr>
          <p:cNvPr id="51" name="CaixaDeTexto 50">
            <a:extLst>
              <a:ext uri="{FF2B5EF4-FFF2-40B4-BE49-F238E27FC236}">
                <a16:creationId xmlns:a16="http://schemas.microsoft.com/office/drawing/2014/main" id="{7850B0A7-FF89-4C61-8C24-38AA71C0F139}"/>
              </a:ext>
            </a:extLst>
          </p:cNvPr>
          <p:cNvSpPr txBox="1"/>
          <p:nvPr/>
        </p:nvSpPr>
        <p:spPr>
          <a:xfrm>
            <a:off x="2989308" y="5293005"/>
            <a:ext cx="827471" cy="400110"/>
          </a:xfrm>
          <a:prstGeom prst="rect">
            <a:avLst/>
          </a:prstGeom>
          <a:noFill/>
        </p:spPr>
        <p:txBody>
          <a:bodyPr wrap="none" rtlCol="0">
            <a:spAutoFit/>
          </a:bodyPr>
          <a:lstStyle/>
          <a:p>
            <a:pPr algn="r"/>
            <a:r>
              <a:rPr lang="pt-PT" sz="2000" dirty="0">
                <a:latin typeface="AR CARTER" panose="02000000000000000000" pitchFamily="2" charset="0"/>
              </a:rPr>
              <a:t>ROUPAS</a:t>
            </a:r>
          </a:p>
        </p:txBody>
      </p:sp>
      <p:sp>
        <p:nvSpPr>
          <p:cNvPr id="52" name="CaixaDeTexto 51">
            <a:extLst>
              <a:ext uri="{FF2B5EF4-FFF2-40B4-BE49-F238E27FC236}">
                <a16:creationId xmlns:a16="http://schemas.microsoft.com/office/drawing/2014/main" id="{0C248FE5-7DC9-4D6F-9A15-B51CE0E821CC}"/>
              </a:ext>
            </a:extLst>
          </p:cNvPr>
          <p:cNvSpPr txBox="1"/>
          <p:nvPr/>
        </p:nvSpPr>
        <p:spPr>
          <a:xfrm>
            <a:off x="4379256" y="5275901"/>
            <a:ext cx="1798890" cy="400110"/>
          </a:xfrm>
          <a:prstGeom prst="rect">
            <a:avLst/>
          </a:prstGeom>
          <a:noFill/>
        </p:spPr>
        <p:txBody>
          <a:bodyPr wrap="none" rtlCol="0">
            <a:spAutoFit/>
          </a:bodyPr>
          <a:lstStyle/>
          <a:p>
            <a:pPr algn="r"/>
            <a:r>
              <a:rPr lang="pt-PT" sz="2000" dirty="0">
                <a:latin typeface="AR CARTER" panose="02000000000000000000" pitchFamily="2" charset="0"/>
              </a:rPr>
              <a:t>MATERIAL ESCOLAR</a:t>
            </a:r>
          </a:p>
        </p:txBody>
      </p:sp>
      <p:sp>
        <p:nvSpPr>
          <p:cNvPr id="53" name="CaixaDeTexto 52">
            <a:extLst>
              <a:ext uri="{FF2B5EF4-FFF2-40B4-BE49-F238E27FC236}">
                <a16:creationId xmlns:a16="http://schemas.microsoft.com/office/drawing/2014/main" id="{29FCA410-77F7-40E3-B96D-4514E1949846}"/>
              </a:ext>
            </a:extLst>
          </p:cNvPr>
          <p:cNvSpPr txBox="1"/>
          <p:nvPr/>
        </p:nvSpPr>
        <p:spPr>
          <a:xfrm>
            <a:off x="6791896" y="5269967"/>
            <a:ext cx="902811" cy="400110"/>
          </a:xfrm>
          <a:prstGeom prst="rect">
            <a:avLst/>
          </a:prstGeom>
          <a:noFill/>
        </p:spPr>
        <p:txBody>
          <a:bodyPr wrap="none" rtlCol="0">
            <a:spAutoFit/>
          </a:bodyPr>
          <a:lstStyle/>
          <a:p>
            <a:pPr algn="r"/>
            <a:r>
              <a:rPr lang="pt-PT" sz="2000" dirty="0">
                <a:latin typeface="AR CARTER" panose="02000000000000000000" pitchFamily="2" charset="0"/>
              </a:rPr>
              <a:t>ANIMAIS</a:t>
            </a:r>
          </a:p>
        </p:txBody>
      </p:sp>
      <p:sp>
        <p:nvSpPr>
          <p:cNvPr id="54" name="CaixaDeTexto 53">
            <a:extLst>
              <a:ext uri="{FF2B5EF4-FFF2-40B4-BE49-F238E27FC236}">
                <a16:creationId xmlns:a16="http://schemas.microsoft.com/office/drawing/2014/main" id="{3669720B-64E7-4100-BB9F-298F4FCC5037}"/>
              </a:ext>
            </a:extLst>
          </p:cNvPr>
          <p:cNvSpPr txBox="1"/>
          <p:nvPr/>
        </p:nvSpPr>
        <p:spPr>
          <a:xfrm>
            <a:off x="8357343" y="5269967"/>
            <a:ext cx="1473480" cy="400110"/>
          </a:xfrm>
          <a:prstGeom prst="rect">
            <a:avLst/>
          </a:prstGeom>
          <a:noFill/>
        </p:spPr>
        <p:txBody>
          <a:bodyPr wrap="none" rtlCol="0">
            <a:spAutoFit/>
          </a:bodyPr>
          <a:lstStyle/>
          <a:p>
            <a:pPr algn="r"/>
            <a:r>
              <a:rPr lang="pt-PT" sz="2000" dirty="0">
                <a:latin typeface="AR CARTER" panose="02000000000000000000" pitchFamily="2" charset="0"/>
              </a:rPr>
              <a:t>ZONA de JOGOS</a:t>
            </a:r>
          </a:p>
        </p:txBody>
      </p:sp>
      <p:sp>
        <p:nvSpPr>
          <p:cNvPr id="55" name="CaixaDeTexto 54">
            <a:extLst>
              <a:ext uri="{FF2B5EF4-FFF2-40B4-BE49-F238E27FC236}">
                <a16:creationId xmlns:a16="http://schemas.microsoft.com/office/drawing/2014/main" id="{6AC0C07D-66AB-435D-A8DF-52E861C2FC24}"/>
              </a:ext>
            </a:extLst>
          </p:cNvPr>
          <p:cNvSpPr txBox="1"/>
          <p:nvPr/>
        </p:nvSpPr>
        <p:spPr>
          <a:xfrm>
            <a:off x="10362361" y="5269967"/>
            <a:ext cx="1192955" cy="400110"/>
          </a:xfrm>
          <a:prstGeom prst="rect">
            <a:avLst/>
          </a:prstGeom>
          <a:noFill/>
        </p:spPr>
        <p:txBody>
          <a:bodyPr wrap="none" rtlCol="0">
            <a:spAutoFit/>
          </a:bodyPr>
          <a:lstStyle/>
          <a:p>
            <a:pPr algn="r"/>
            <a:r>
              <a:rPr lang="pt-PT" sz="2000" dirty="0">
                <a:latin typeface="AR CARTER" panose="02000000000000000000" pitchFamily="2" charset="0"/>
              </a:rPr>
              <a:t>ARRUMAÇÃO</a:t>
            </a:r>
          </a:p>
        </p:txBody>
      </p:sp>
      <p:sp>
        <p:nvSpPr>
          <p:cNvPr id="12" name="Retângulo 11">
            <a:extLst>
              <a:ext uri="{FF2B5EF4-FFF2-40B4-BE49-F238E27FC236}">
                <a16:creationId xmlns:a16="http://schemas.microsoft.com/office/drawing/2014/main" id="{0FDB0EC2-1E5E-4E78-B7EB-23787FABCDEE}"/>
              </a:ext>
            </a:extLst>
          </p:cNvPr>
          <p:cNvSpPr/>
          <p:nvPr/>
        </p:nvSpPr>
        <p:spPr>
          <a:xfrm>
            <a:off x="6384025" y="5493060"/>
            <a:ext cx="1806268" cy="900246"/>
          </a:xfrm>
          <a:prstGeom prst="rect">
            <a:avLst/>
          </a:prstGeom>
        </p:spPr>
        <p:txBody>
          <a:bodyPr wrap="square">
            <a:spAutoFit/>
          </a:bodyPr>
          <a:lstStyle/>
          <a:p>
            <a:pPr algn="ctr"/>
            <a:r>
              <a:rPr lang="pt-PT"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tem de alimentar todos os dias os cães da rua, garantir que a casota está limpa e seca, escovar o </a:t>
            </a:r>
            <a:r>
              <a:rPr lang="pt-PT" sz="1050" dirty="0" err="1">
                <a:solidFill>
                  <a:schemeClr val="bg1"/>
                </a:solidFill>
                <a:latin typeface="Agency FB" panose="020B0503020202020204" pitchFamily="34" charset="0"/>
                <a:ea typeface="Calibri" panose="020F0502020204030204" pitchFamily="34" charset="0"/>
                <a:cs typeface="Times New Roman" panose="02020603050405020304" pitchFamily="18" charset="0"/>
              </a:rPr>
              <a:t>pêlo</a:t>
            </a:r>
            <a:r>
              <a:rPr lang="pt-PT"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 dar os medicamentos, verificar se têm feridas, tumores, pulgas ou carraças</a:t>
            </a:r>
            <a:endParaRPr lang="pt-PT" sz="1050" dirty="0">
              <a:solidFill>
                <a:schemeClr val="bg1"/>
              </a:solidFill>
              <a:latin typeface="Agency FB" panose="020B0503020202020204" pitchFamily="34" charset="0"/>
            </a:endParaRPr>
          </a:p>
        </p:txBody>
      </p:sp>
      <p:sp>
        <p:nvSpPr>
          <p:cNvPr id="56" name="Retângulo 55">
            <a:extLst>
              <a:ext uri="{FF2B5EF4-FFF2-40B4-BE49-F238E27FC236}">
                <a16:creationId xmlns:a16="http://schemas.microsoft.com/office/drawing/2014/main" id="{D30C7073-414B-46B0-9637-83E77278B56D}"/>
              </a:ext>
            </a:extLst>
          </p:cNvPr>
          <p:cNvSpPr/>
          <p:nvPr/>
        </p:nvSpPr>
        <p:spPr>
          <a:xfrm>
            <a:off x="2590056" y="5519704"/>
            <a:ext cx="1613747" cy="738664"/>
          </a:xfrm>
          <a:prstGeom prst="rect">
            <a:avLst/>
          </a:prstGeom>
        </p:spPr>
        <p:txBody>
          <a:bodyPr wrap="square">
            <a:spAutoFit/>
          </a:bodyPr>
          <a:lstStyle/>
          <a:p>
            <a:pPr algn="ctr"/>
            <a:r>
              <a:rPr lang="pt-PT"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cuidar das roupas que chegam em donativos, separar, arrumar e entregar aos colegas que precisam</a:t>
            </a:r>
            <a:endParaRPr lang="pt-PT" sz="1050" dirty="0">
              <a:solidFill>
                <a:schemeClr val="bg1"/>
              </a:solidFill>
              <a:latin typeface="Agency FB" panose="020B0503020202020204" pitchFamily="34" charset="0"/>
            </a:endParaRPr>
          </a:p>
        </p:txBody>
      </p:sp>
      <p:sp>
        <p:nvSpPr>
          <p:cNvPr id="57" name="Retângulo 56">
            <a:extLst>
              <a:ext uri="{FF2B5EF4-FFF2-40B4-BE49-F238E27FC236}">
                <a16:creationId xmlns:a16="http://schemas.microsoft.com/office/drawing/2014/main" id="{2B2DA889-2A49-4568-ADBC-747763F03FE3}"/>
              </a:ext>
            </a:extLst>
          </p:cNvPr>
          <p:cNvSpPr/>
          <p:nvPr/>
        </p:nvSpPr>
        <p:spPr>
          <a:xfrm>
            <a:off x="4430529" y="5519704"/>
            <a:ext cx="1698729" cy="577081"/>
          </a:xfrm>
          <a:prstGeom prst="rect">
            <a:avLst/>
          </a:prstGeom>
        </p:spPr>
        <p:txBody>
          <a:bodyPr wrap="square">
            <a:spAutoFit/>
          </a:bodyPr>
          <a:lstStyle/>
          <a:p>
            <a:pPr algn="ctr"/>
            <a:r>
              <a:rPr lang="pt-PT"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organizar e fazer inventário dos donativos que chegam e distribuir de forma justa por quem necessita</a:t>
            </a:r>
            <a:endParaRPr lang="pt-PT" sz="1050" dirty="0">
              <a:solidFill>
                <a:schemeClr val="bg1"/>
              </a:solidFill>
              <a:latin typeface="Agency FB" panose="020B0503020202020204" pitchFamily="34" charset="0"/>
            </a:endParaRPr>
          </a:p>
        </p:txBody>
      </p:sp>
      <p:sp>
        <p:nvSpPr>
          <p:cNvPr id="58" name="Retângulo 57">
            <a:extLst>
              <a:ext uri="{FF2B5EF4-FFF2-40B4-BE49-F238E27FC236}">
                <a16:creationId xmlns:a16="http://schemas.microsoft.com/office/drawing/2014/main" id="{0DA1D253-3B26-408E-B5C6-618BDEBB5333}"/>
              </a:ext>
            </a:extLst>
          </p:cNvPr>
          <p:cNvSpPr/>
          <p:nvPr/>
        </p:nvSpPr>
        <p:spPr>
          <a:xfrm>
            <a:off x="7324831" y="3284432"/>
            <a:ext cx="1787792" cy="900246"/>
          </a:xfrm>
          <a:prstGeom prst="rect">
            <a:avLst/>
          </a:prstGeom>
        </p:spPr>
        <p:txBody>
          <a:bodyPr wrap="square">
            <a:spAutoFit/>
          </a:bodyPr>
          <a:lstStyle/>
          <a:p>
            <a:pPr algn="ctr"/>
            <a:r>
              <a:rPr lang="pt-PT"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gerir e organizar a biblioteca, arrumar e catalogar os livros, gerir os livros emprestados, gerir o acesso e uso das crianças aos </a:t>
            </a:r>
            <a:r>
              <a:rPr lang="pt-PT" sz="1050" dirty="0" err="1">
                <a:solidFill>
                  <a:schemeClr val="bg1"/>
                </a:solidFill>
                <a:latin typeface="Agency FB" panose="020B0503020202020204" pitchFamily="34" charset="0"/>
                <a:ea typeface="Calibri" panose="020F0502020204030204" pitchFamily="34" charset="0"/>
                <a:cs typeface="Times New Roman" panose="02020603050405020304" pitchFamily="18" charset="0"/>
              </a:rPr>
              <a:t>portateis</a:t>
            </a:r>
            <a:r>
              <a:rPr lang="pt-PT"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 e à impressora</a:t>
            </a:r>
            <a:endParaRPr lang="pt-PT" sz="1050" dirty="0">
              <a:solidFill>
                <a:schemeClr val="bg1"/>
              </a:solidFill>
              <a:latin typeface="Agency FB" panose="020B0503020202020204" pitchFamily="34" charset="0"/>
            </a:endParaRPr>
          </a:p>
        </p:txBody>
      </p:sp>
      <p:sp>
        <p:nvSpPr>
          <p:cNvPr id="59" name="Retângulo 58">
            <a:extLst>
              <a:ext uri="{FF2B5EF4-FFF2-40B4-BE49-F238E27FC236}">
                <a16:creationId xmlns:a16="http://schemas.microsoft.com/office/drawing/2014/main" id="{F0FC70DB-0FDD-4266-BEEC-01D87E1A4A1C}"/>
              </a:ext>
            </a:extLst>
          </p:cNvPr>
          <p:cNvSpPr/>
          <p:nvPr/>
        </p:nvSpPr>
        <p:spPr>
          <a:xfrm>
            <a:off x="10127054" y="5519704"/>
            <a:ext cx="1715584" cy="1061829"/>
          </a:xfrm>
          <a:prstGeom prst="rect">
            <a:avLst/>
          </a:prstGeom>
        </p:spPr>
        <p:txBody>
          <a:bodyPr wrap="square">
            <a:spAutoFit/>
          </a:bodyPr>
          <a:lstStyle/>
          <a:p>
            <a:pPr algn="ctr"/>
            <a:r>
              <a:rPr lang="pt-PT"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todos arrumam na Fábrica, mas esta equipa tem de gerir se existe stock de papel </a:t>
            </a:r>
            <a:r>
              <a:rPr lang="pt-PT" sz="1050" dirty="0" err="1">
                <a:solidFill>
                  <a:schemeClr val="bg1"/>
                </a:solidFill>
                <a:latin typeface="Agency FB" panose="020B0503020202020204" pitchFamily="34" charset="0"/>
                <a:ea typeface="Calibri" panose="020F0502020204030204" pitchFamily="34" charset="0"/>
                <a:cs typeface="Times New Roman" panose="02020603050405020304" pitchFamily="18" charset="0"/>
              </a:rPr>
              <a:t>higienico</a:t>
            </a:r>
            <a:r>
              <a:rPr lang="pt-PT"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/mãos, se é preciso gerir os </a:t>
            </a:r>
            <a:r>
              <a:rPr lang="pt-PT" sz="1050" dirty="0" err="1">
                <a:solidFill>
                  <a:schemeClr val="bg1"/>
                </a:solidFill>
                <a:latin typeface="Agency FB" panose="020B0503020202020204" pitchFamily="34" charset="0"/>
                <a:ea typeface="Calibri" panose="020F0502020204030204" pitchFamily="34" charset="0"/>
                <a:cs typeface="Times New Roman" panose="02020603050405020304" pitchFamily="18" charset="0"/>
              </a:rPr>
              <a:t>armarios</a:t>
            </a:r>
            <a:r>
              <a:rPr lang="pt-PT"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 se as arrumações gerais correm bem, se os caixotes têm sacos do lixo, </a:t>
            </a:r>
            <a:r>
              <a:rPr lang="pt-PT" sz="1050" dirty="0" err="1">
                <a:solidFill>
                  <a:schemeClr val="bg1"/>
                </a:solidFill>
                <a:latin typeface="Agency FB" panose="020B0503020202020204" pitchFamily="34" charset="0"/>
                <a:ea typeface="Calibri" panose="020F0502020204030204" pitchFamily="34" charset="0"/>
                <a:cs typeface="Times New Roman" panose="02020603050405020304" pitchFamily="18" charset="0"/>
              </a:rPr>
              <a:t>etc</a:t>
            </a:r>
            <a:endParaRPr lang="pt-PT" sz="1050" dirty="0">
              <a:solidFill>
                <a:schemeClr val="bg1"/>
              </a:solidFill>
              <a:latin typeface="Agency FB" panose="020B0503020202020204" pitchFamily="34" charset="0"/>
            </a:endParaRPr>
          </a:p>
        </p:txBody>
      </p:sp>
      <p:sp>
        <p:nvSpPr>
          <p:cNvPr id="60" name="Retângulo 59">
            <a:extLst>
              <a:ext uri="{FF2B5EF4-FFF2-40B4-BE49-F238E27FC236}">
                <a16:creationId xmlns:a16="http://schemas.microsoft.com/office/drawing/2014/main" id="{7A52B69F-15B4-4369-9013-1D10F46BB4D7}"/>
              </a:ext>
            </a:extLst>
          </p:cNvPr>
          <p:cNvSpPr/>
          <p:nvPr/>
        </p:nvSpPr>
        <p:spPr>
          <a:xfrm>
            <a:off x="4883704" y="3327710"/>
            <a:ext cx="2183848" cy="738664"/>
          </a:xfrm>
          <a:prstGeom prst="rect">
            <a:avLst/>
          </a:prstGeom>
        </p:spPr>
        <p:txBody>
          <a:bodyPr wrap="square">
            <a:spAutoFit/>
          </a:bodyPr>
          <a:lstStyle/>
          <a:p>
            <a:pPr algn="ctr"/>
            <a:r>
              <a:rPr lang="pt-PT"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com a ajuda e </a:t>
            </a:r>
            <a:r>
              <a:rPr lang="pt-PT" sz="1050" dirty="0" err="1">
                <a:solidFill>
                  <a:schemeClr val="bg1"/>
                </a:solidFill>
                <a:latin typeface="Agency FB" panose="020B0503020202020204" pitchFamily="34" charset="0"/>
                <a:ea typeface="Calibri" panose="020F0502020204030204" pitchFamily="34" charset="0"/>
                <a:cs typeface="Times New Roman" panose="02020603050405020304" pitchFamily="18" charset="0"/>
              </a:rPr>
              <a:t>suprevisão</a:t>
            </a:r>
            <a:r>
              <a:rPr lang="pt-PT"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 da </a:t>
            </a:r>
            <a:r>
              <a:rPr lang="pt-PT" sz="1050" dirty="0" err="1">
                <a:solidFill>
                  <a:schemeClr val="bg1"/>
                </a:solidFill>
                <a:latin typeface="Agency FB" panose="020B0503020202020204" pitchFamily="34" charset="0"/>
                <a:ea typeface="Calibri" panose="020F0502020204030204" pitchFamily="34" charset="0"/>
                <a:cs typeface="Times New Roman" panose="02020603050405020304" pitchFamily="18" charset="0"/>
              </a:rPr>
              <a:t>Cicloficina</a:t>
            </a:r>
            <a:r>
              <a:rPr lang="pt-PT"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 de Almada e </a:t>
            </a:r>
            <a:r>
              <a:rPr lang="pt-PT" sz="1050" dirty="0" err="1">
                <a:solidFill>
                  <a:schemeClr val="bg1"/>
                </a:solidFill>
                <a:latin typeface="Agency FB" panose="020B0503020202020204" pitchFamily="34" charset="0"/>
                <a:ea typeface="Calibri" panose="020F0502020204030204" pitchFamily="34" charset="0"/>
                <a:cs typeface="Times New Roman" panose="02020603050405020304" pitchFamily="18" charset="0"/>
              </a:rPr>
              <a:t>Cicloficina</a:t>
            </a:r>
            <a:r>
              <a:rPr lang="pt-PT"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 dos Anjos, têm de ajudar os colegas a arranjarem as suas bicicletas e fazer a triagem de quem necessita de </a:t>
            </a:r>
            <a:r>
              <a:rPr lang="pt-PT" sz="1050" dirty="0" err="1">
                <a:solidFill>
                  <a:schemeClr val="bg1"/>
                </a:solidFill>
                <a:latin typeface="Agency FB" panose="020B0503020202020204" pitchFamily="34" charset="0"/>
                <a:ea typeface="Calibri" panose="020F0502020204030204" pitchFamily="34" charset="0"/>
                <a:cs typeface="Times New Roman" panose="02020603050405020304" pitchFamily="18" charset="0"/>
              </a:rPr>
              <a:t>bike</a:t>
            </a:r>
            <a:r>
              <a:rPr lang="pt-PT"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 nova</a:t>
            </a:r>
            <a:endParaRPr lang="pt-PT" sz="1050" dirty="0">
              <a:solidFill>
                <a:schemeClr val="bg1"/>
              </a:solidFill>
              <a:latin typeface="Agency FB" panose="020B0503020202020204" pitchFamily="34" charset="0"/>
            </a:endParaRPr>
          </a:p>
        </p:txBody>
      </p:sp>
      <p:sp>
        <p:nvSpPr>
          <p:cNvPr id="61" name="Retângulo 60">
            <a:extLst>
              <a:ext uri="{FF2B5EF4-FFF2-40B4-BE49-F238E27FC236}">
                <a16:creationId xmlns:a16="http://schemas.microsoft.com/office/drawing/2014/main" id="{B12D18C0-A0C7-4D68-8911-985916F3E5A1}"/>
              </a:ext>
            </a:extLst>
          </p:cNvPr>
          <p:cNvSpPr/>
          <p:nvPr/>
        </p:nvSpPr>
        <p:spPr>
          <a:xfrm>
            <a:off x="3120563" y="3352968"/>
            <a:ext cx="1572660" cy="577081"/>
          </a:xfrm>
          <a:prstGeom prst="rect">
            <a:avLst/>
          </a:prstGeom>
        </p:spPr>
        <p:txBody>
          <a:bodyPr wrap="square">
            <a:spAutoFit/>
          </a:bodyPr>
          <a:lstStyle/>
          <a:p>
            <a:pPr algn="ctr"/>
            <a:r>
              <a:rPr lang="pt-PT"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tem de garantir que todos respeitam as regras e os tempos de jogo</a:t>
            </a:r>
            <a:endParaRPr lang="pt-PT" sz="1050" dirty="0">
              <a:solidFill>
                <a:schemeClr val="bg1"/>
              </a:solidFill>
              <a:latin typeface="Agency FB" panose="020B0503020202020204" pitchFamily="34" charset="0"/>
            </a:endParaRPr>
          </a:p>
        </p:txBody>
      </p:sp>
      <p:sp>
        <p:nvSpPr>
          <p:cNvPr id="62" name="Retângulo 61">
            <a:extLst>
              <a:ext uri="{FF2B5EF4-FFF2-40B4-BE49-F238E27FC236}">
                <a16:creationId xmlns:a16="http://schemas.microsoft.com/office/drawing/2014/main" id="{AA25AE3F-2634-4CBC-9549-0BDE3630A9A7}"/>
              </a:ext>
            </a:extLst>
          </p:cNvPr>
          <p:cNvSpPr/>
          <p:nvPr/>
        </p:nvSpPr>
        <p:spPr>
          <a:xfrm>
            <a:off x="655146" y="3385168"/>
            <a:ext cx="1824310" cy="577081"/>
          </a:xfrm>
          <a:prstGeom prst="rect">
            <a:avLst/>
          </a:prstGeom>
        </p:spPr>
        <p:txBody>
          <a:bodyPr wrap="square">
            <a:spAutoFit/>
          </a:bodyPr>
          <a:lstStyle/>
          <a:p>
            <a:pPr algn="ctr"/>
            <a:r>
              <a:rPr lang="pt-PT"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tem como </a:t>
            </a:r>
            <a:r>
              <a:rPr lang="pt-PT" sz="1050" dirty="0" err="1">
                <a:solidFill>
                  <a:schemeClr val="bg1"/>
                </a:solidFill>
                <a:latin typeface="Agency FB" panose="020B0503020202020204" pitchFamily="34" charset="0"/>
                <a:ea typeface="Calibri" panose="020F0502020204030204" pitchFamily="34" charset="0"/>
                <a:cs typeface="Times New Roman" panose="02020603050405020304" pitchFamily="18" charset="0"/>
              </a:rPr>
              <a:t>objectivo</a:t>
            </a:r>
            <a:r>
              <a:rPr lang="pt-PT"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 ir levar o lixo que os colegas separam na Fábrica, até aos contentores mais próximos</a:t>
            </a:r>
            <a:endParaRPr lang="pt-PT" sz="1050" dirty="0">
              <a:solidFill>
                <a:schemeClr val="bg1"/>
              </a:solidFill>
              <a:latin typeface="Agency FB" panose="020B0503020202020204" pitchFamily="34" charset="0"/>
            </a:endParaRPr>
          </a:p>
        </p:txBody>
      </p:sp>
      <p:sp>
        <p:nvSpPr>
          <p:cNvPr id="63" name="Retângulo 62">
            <a:extLst>
              <a:ext uri="{FF2B5EF4-FFF2-40B4-BE49-F238E27FC236}">
                <a16:creationId xmlns:a16="http://schemas.microsoft.com/office/drawing/2014/main" id="{0FB29424-9DB7-4ED9-B939-63FDD13A1664}"/>
              </a:ext>
            </a:extLst>
          </p:cNvPr>
          <p:cNvSpPr/>
          <p:nvPr/>
        </p:nvSpPr>
        <p:spPr>
          <a:xfrm>
            <a:off x="607735" y="5512716"/>
            <a:ext cx="1860217" cy="577081"/>
          </a:xfrm>
          <a:prstGeom prst="rect">
            <a:avLst/>
          </a:prstGeom>
        </p:spPr>
        <p:txBody>
          <a:bodyPr wrap="square">
            <a:spAutoFit/>
          </a:bodyPr>
          <a:lstStyle/>
          <a:p>
            <a:pPr algn="ctr"/>
            <a:r>
              <a:rPr lang="pt-PT"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tem de arrumar e gerir os jogos, e verificar se estão estragados ou se faltam peças</a:t>
            </a:r>
            <a:endParaRPr lang="pt-PT" sz="1050" dirty="0">
              <a:solidFill>
                <a:schemeClr val="bg1"/>
              </a:solidFill>
              <a:latin typeface="Agency FB" panose="020B0503020202020204" pitchFamily="34" charset="0"/>
            </a:endParaRPr>
          </a:p>
        </p:txBody>
      </p:sp>
      <p:sp>
        <p:nvSpPr>
          <p:cNvPr id="64" name="Retângulo 63">
            <a:extLst>
              <a:ext uri="{FF2B5EF4-FFF2-40B4-BE49-F238E27FC236}">
                <a16:creationId xmlns:a16="http://schemas.microsoft.com/office/drawing/2014/main" id="{98F64EDA-D72F-4CBD-8982-7FA8DC6F73BD}"/>
              </a:ext>
            </a:extLst>
          </p:cNvPr>
          <p:cNvSpPr/>
          <p:nvPr/>
        </p:nvSpPr>
        <p:spPr>
          <a:xfrm>
            <a:off x="9606378" y="3264360"/>
            <a:ext cx="1787793" cy="738664"/>
          </a:xfrm>
          <a:prstGeom prst="rect">
            <a:avLst/>
          </a:prstGeom>
        </p:spPr>
        <p:txBody>
          <a:bodyPr wrap="square">
            <a:spAutoFit/>
          </a:bodyPr>
          <a:lstStyle/>
          <a:p>
            <a:pPr algn="ctr"/>
            <a:r>
              <a:rPr lang="pt-PT"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de vez em quando tem de cozinhar coisas fixes para o grupo, como panquecas, waffles, bolos, gelados, </a:t>
            </a:r>
            <a:r>
              <a:rPr lang="pt-PT" sz="1050" dirty="0" err="1">
                <a:solidFill>
                  <a:schemeClr val="bg1"/>
                </a:solidFill>
                <a:latin typeface="Agency FB" panose="020B0503020202020204" pitchFamily="34" charset="0"/>
                <a:ea typeface="Calibri" panose="020F0502020204030204" pitchFamily="34" charset="0"/>
                <a:cs typeface="Times New Roman" panose="02020603050405020304" pitchFamily="18" charset="0"/>
              </a:rPr>
              <a:t>etc</a:t>
            </a:r>
            <a:endParaRPr lang="pt-PT" sz="1050" dirty="0">
              <a:solidFill>
                <a:schemeClr val="bg1"/>
              </a:solidFill>
              <a:latin typeface="Agency FB" panose="020B0503020202020204" pitchFamily="34" charset="0"/>
            </a:endParaRPr>
          </a:p>
        </p:txBody>
      </p:sp>
      <p:sp>
        <p:nvSpPr>
          <p:cNvPr id="65" name="Retângulo 64">
            <a:extLst>
              <a:ext uri="{FF2B5EF4-FFF2-40B4-BE49-F238E27FC236}">
                <a16:creationId xmlns:a16="http://schemas.microsoft.com/office/drawing/2014/main" id="{C3B726F0-BDCD-42C6-BDAC-34B5544FD121}"/>
              </a:ext>
            </a:extLst>
          </p:cNvPr>
          <p:cNvSpPr/>
          <p:nvPr/>
        </p:nvSpPr>
        <p:spPr>
          <a:xfrm>
            <a:off x="8289599" y="5542309"/>
            <a:ext cx="1715584" cy="577081"/>
          </a:xfrm>
          <a:prstGeom prst="rect">
            <a:avLst/>
          </a:prstGeom>
        </p:spPr>
        <p:txBody>
          <a:bodyPr wrap="square">
            <a:spAutoFit/>
          </a:bodyPr>
          <a:lstStyle/>
          <a:p>
            <a:pPr algn="ctr"/>
            <a:r>
              <a:rPr lang="pt-PT"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gerir a boa utilização da mesa de </a:t>
            </a:r>
            <a:r>
              <a:rPr lang="pt-PT" sz="1050" dirty="0" err="1">
                <a:solidFill>
                  <a:schemeClr val="bg1"/>
                </a:solidFill>
                <a:latin typeface="Agency FB" panose="020B0503020202020204" pitchFamily="34" charset="0"/>
                <a:ea typeface="Calibri" panose="020F0502020204030204" pitchFamily="34" charset="0"/>
                <a:cs typeface="Times New Roman" panose="02020603050405020304" pitchFamily="18" charset="0"/>
              </a:rPr>
              <a:t>ping</a:t>
            </a:r>
            <a:r>
              <a:rPr lang="pt-PT"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 </a:t>
            </a:r>
            <a:r>
              <a:rPr lang="pt-PT" sz="1050" dirty="0" err="1">
                <a:solidFill>
                  <a:schemeClr val="bg1"/>
                </a:solidFill>
                <a:latin typeface="Agency FB" panose="020B0503020202020204" pitchFamily="34" charset="0"/>
                <a:ea typeface="Calibri" panose="020F0502020204030204" pitchFamily="34" charset="0"/>
                <a:cs typeface="Times New Roman" panose="02020603050405020304" pitchFamily="18" charset="0"/>
              </a:rPr>
              <a:t>pong</a:t>
            </a:r>
            <a:r>
              <a:rPr lang="pt-PT"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 do jogo de setas, do jogo de arco e flecha</a:t>
            </a:r>
            <a:endParaRPr lang="pt-PT" sz="1050" dirty="0">
              <a:solidFill>
                <a:schemeClr val="bg1"/>
              </a:solidFill>
              <a:latin typeface="Agency FB" panose="020B0503020202020204" pitchFamily="34" charset="0"/>
            </a:endParaRPr>
          </a:p>
        </p:txBody>
      </p:sp>
      <p:sp>
        <p:nvSpPr>
          <p:cNvPr id="13" name="Retângulo 12">
            <a:extLst>
              <a:ext uri="{FF2B5EF4-FFF2-40B4-BE49-F238E27FC236}">
                <a16:creationId xmlns:a16="http://schemas.microsoft.com/office/drawing/2014/main" id="{14BD420D-80DF-4013-972D-240DE5670E6D}"/>
              </a:ext>
            </a:extLst>
          </p:cNvPr>
          <p:cNvSpPr/>
          <p:nvPr/>
        </p:nvSpPr>
        <p:spPr>
          <a:xfrm>
            <a:off x="456917" y="1115199"/>
            <a:ext cx="11126572" cy="584775"/>
          </a:xfrm>
          <a:prstGeom prst="rect">
            <a:avLst/>
          </a:prstGeom>
        </p:spPr>
        <p:txBody>
          <a:bodyPr wrap="square">
            <a:spAutoFit/>
          </a:bodyPr>
          <a:lstStyle/>
          <a:p>
            <a:r>
              <a:rPr lang="pt-PT" sz="1600" dirty="0">
                <a:solidFill>
                  <a:schemeClr val="bg1"/>
                </a:solidFill>
                <a:latin typeface="Agency FB" panose="020B0503020202020204" pitchFamily="34" charset="0"/>
                <a:ea typeface="Calibri" panose="020F0502020204030204" pitchFamily="34" charset="0"/>
                <a:cs typeface="Times New Roman" panose="02020603050405020304" pitchFamily="18" charset="0"/>
              </a:rPr>
              <a:t>Além dos estímulos e experiências a que eles têm acesso, existem outras estratégias de união e liderança que fazemos todos os dias. Para garantir que estamos a criar os próximos lideres humanitários, criamos o programa "Cuida dos Outros" onde estamos divididos por equipas internas, com responsabilidades sociais próprias:</a:t>
            </a:r>
            <a:endParaRPr lang="pt-PT" sz="1600" dirty="0">
              <a:solidFill>
                <a:schemeClr val="bg1"/>
              </a:solidFill>
              <a:latin typeface="Agency FB" panose="020B0503020202020204" pitchFamily="34" charset="0"/>
            </a:endParaRPr>
          </a:p>
        </p:txBody>
      </p:sp>
    </p:spTree>
    <p:extLst>
      <p:ext uri="{BB962C8B-B14F-4D97-AF65-F5344CB8AC3E}">
        <p14:creationId xmlns:p14="http://schemas.microsoft.com/office/powerpoint/2010/main" val="1677882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CaixaDeTexto 119">
            <a:extLst>
              <a:ext uri="{FF2B5EF4-FFF2-40B4-BE49-F238E27FC236}">
                <a16:creationId xmlns:a16="http://schemas.microsoft.com/office/drawing/2014/main" id="{8288A941-B62F-4D12-B802-528DC8FC037F}"/>
              </a:ext>
            </a:extLst>
          </p:cNvPr>
          <p:cNvSpPr txBox="1"/>
          <p:nvPr/>
        </p:nvSpPr>
        <p:spPr>
          <a:xfrm>
            <a:off x="2274583" y="2321004"/>
            <a:ext cx="7502375" cy="1107996"/>
          </a:xfrm>
          <a:prstGeom prst="rect">
            <a:avLst/>
          </a:prstGeom>
          <a:noFill/>
        </p:spPr>
        <p:txBody>
          <a:bodyPr wrap="none" rtlCol="0">
            <a:spAutoFit/>
          </a:bodyPr>
          <a:lstStyle/>
          <a:p>
            <a:pPr algn="ctr"/>
            <a:r>
              <a:rPr lang="pt-PT" sz="6600" dirty="0">
                <a:latin typeface="AR CARTER" panose="02000000000000000000" pitchFamily="2" charset="0"/>
              </a:rPr>
              <a:t>QUEM JÁ AJUDOU A MUDAR</a:t>
            </a:r>
          </a:p>
        </p:txBody>
      </p:sp>
      <p:sp>
        <p:nvSpPr>
          <p:cNvPr id="3" name="CaixaDeTexto 2">
            <a:extLst>
              <a:ext uri="{FF2B5EF4-FFF2-40B4-BE49-F238E27FC236}">
                <a16:creationId xmlns:a16="http://schemas.microsoft.com/office/drawing/2014/main" id="{C456F2BB-BBD0-4EB0-A8D5-30CD517E7E50}"/>
              </a:ext>
            </a:extLst>
          </p:cNvPr>
          <p:cNvSpPr txBox="1"/>
          <p:nvPr/>
        </p:nvSpPr>
        <p:spPr>
          <a:xfrm>
            <a:off x="4707942" y="3072134"/>
            <a:ext cx="5069016" cy="1107996"/>
          </a:xfrm>
          <a:prstGeom prst="rect">
            <a:avLst/>
          </a:prstGeom>
          <a:noFill/>
        </p:spPr>
        <p:txBody>
          <a:bodyPr wrap="none" rtlCol="0">
            <a:spAutoFit/>
          </a:bodyPr>
          <a:lstStyle/>
          <a:p>
            <a:pPr algn="r"/>
            <a:r>
              <a:rPr lang="pt-PT" sz="6600" dirty="0">
                <a:solidFill>
                  <a:schemeClr val="bg1"/>
                </a:solidFill>
                <a:latin typeface="AR CARTER" panose="02000000000000000000" pitchFamily="2" charset="0"/>
              </a:rPr>
              <a:t>O NOSSO MUNDO?</a:t>
            </a:r>
          </a:p>
        </p:txBody>
      </p:sp>
    </p:spTree>
    <p:extLst>
      <p:ext uri="{BB962C8B-B14F-4D97-AF65-F5344CB8AC3E}">
        <p14:creationId xmlns:p14="http://schemas.microsoft.com/office/powerpoint/2010/main" val="2890980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6" descr="Resultado de imagem para uhu">
            <a:extLst>
              <a:ext uri="{FF2B5EF4-FFF2-40B4-BE49-F238E27FC236}">
                <a16:creationId xmlns:a16="http://schemas.microsoft.com/office/drawing/2014/main" id="{3D16DDE7-C5F9-4709-A6B4-5F6C7F9894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71405" y="2169945"/>
            <a:ext cx="1868417" cy="87037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Resultado de imagem para talkdesk">
            <a:extLst>
              <a:ext uri="{FF2B5EF4-FFF2-40B4-BE49-F238E27FC236}">
                <a16:creationId xmlns:a16="http://schemas.microsoft.com/office/drawing/2014/main" id="{0EEEA151-C231-4A04-BD48-35122A2AA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9518" y="2156297"/>
            <a:ext cx="3302809" cy="90722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Resultado de imagem para travelstore">
            <a:extLst>
              <a:ext uri="{FF2B5EF4-FFF2-40B4-BE49-F238E27FC236}">
                <a16:creationId xmlns:a16="http://schemas.microsoft.com/office/drawing/2014/main" id="{0C27EF46-A121-4A75-9239-5221D654FA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4563" y="4199469"/>
            <a:ext cx="1945259" cy="19452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Resultado de imagem para starbucks">
            <a:extLst>
              <a:ext uri="{FF2B5EF4-FFF2-40B4-BE49-F238E27FC236}">
                <a16:creationId xmlns:a16="http://schemas.microsoft.com/office/drawing/2014/main" id="{2A518A5A-14A1-48AA-80A9-551FF6DEA3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923" y="3030341"/>
            <a:ext cx="1573528" cy="15551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Resultado de imagem para rÃ¡dio comercial">
            <a:extLst>
              <a:ext uri="{FF2B5EF4-FFF2-40B4-BE49-F238E27FC236}">
                <a16:creationId xmlns:a16="http://schemas.microsoft.com/office/drawing/2014/main" id="{F5D340D2-2DDC-455D-952B-28384C9E1BC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551" t="31983" r="12935" b="35182"/>
          <a:stretch/>
        </p:blipFill>
        <p:spPr bwMode="auto">
          <a:xfrm>
            <a:off x="7115025" y="683850"/>
            <a:ext cx="1541066" cy="6883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Resultado de imagem para telepizza">
            <a:extLst>
              <a:ext uri="{FF2B5EF4-FFF2-40B4-BE49-F238E27FC236}">
                <a16:creationId xmlns:a16="http://schemas.microsoft.com/office/drawing/2014/main" id="{EE4BEB59-CC87-479C-B9A9-737EB626711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504" r="7208" b="18386"/>
          <a:stretch/>
        </p:blipFill>
        <p:spPr bwMode="auto">
          <a:xfrm>
            <a:off x="8658178" y="694168"/>
            <a:ext cx="1609264" cy="7991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esultado de imagem para leroy merlin">
            <a:extLst>
              <a:ext uri="{FF2B5EF4-FFF2-40B4-BE49-F238E27FC236}">
                <a16:creationId xmlns:a16="http://schemas.microsoft.com/office/drawing/2014/main" id="{E25C3BC4-C54E-401C-9EEC-0D94543AC45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675" t="11739" r="5002" b="18560"/>
          <a:stretch/>
        </p:blipFill>
        <p:spPr bwMode="auto">
          <a:xfrm>
            <a:off x="4391456" y="4574676"/>
            <a:ext cx="2035545" cy="1570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Resultado de imagem para querido obras">
            <a:extLst>
              <a:ext uri="{FF2B5EF4-FFF2-40B4-BE49-F238E27FC236}">
                <a16:creationId xmlns:a16="http://schemas.microsoft.com/office/drawing/2014/main" id="{FAB808C3-0B70-43A9-BD22-A69417B3A8E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53041" y="433619"/>
            <a:ext cx="1665648" cy="16656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Resultado de imagem para querido obras">
            <a:extLst>
              <a:ext uri="{FF2B5EF4-FFF2-40B4-BE49-F238E27FC236}">
                <a16:creationId xmlns:a16="http://schemas.microsoft.com/office/drawing/2014/main" id="{B0344258-C280-434E-A208-EDDE1F7F79C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567" r="47826"/>
          <a:stretch/>
        </p:blipFill>
        <p:spPr bwMode="auto">
          <a:xfrm>
            <a:off x="1870037" y="4562653"/>
            <a:ext cx="2531485" cy="15820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sultado de imagem para banco popular">
            <a:extLst>
              <a:ext uri="{FF2B5EF4-FFF2-40B4-BE49-F238E27FC236}">
                <a16:creationId xmlns:a16="http://schemas.microsoft.com/office/drawing/2014/main" id="{502F5EBA-4BB5-490F-80B3-C42A1674352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8735" b="27859"/>
          <a:stretch/>
        </p:blipFill>
        <p:spPr bwMode="auto">
          <a:xfrm>
            <a:off x="5409228" y="683851"/>
            <a:ext cx="1705797" cy="6536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Resultado de imagem para amnistia internacional">
            <a:extLst>
              <a:ext uri="{FF2B5EF4-FFF2-40B4-BE49-F238E27FC236}">
                <a16:creationId xmlns:a16="http://schemas.microsoft.com/office/drawing/2014/main" id="{87196C05-BA7F-4964-9B6E-028131498A7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07734" y="3038219"/>
            <a:ext cx="1932088" cy="15192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Resultado de imagem para habitintas">
            <a:extLst>
              <a:ext uri="{FF2B5EF4-FFF2-40B4-BE49-F238E27FC236}">
                <a16:creationId xmlns:a16="http://schemas.microsoft.com/office/drawing/2014/main" id="{D95E9EC8-4EF5-40F9-875E-4386951A801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6775" b="10674"/>
          <a:stretch/>
        </p:blipFill>
        <p:spPr bwMode="auto">
          <a:xfrm>
            <a:off x="8081594" y="4578069"/>
            <a:ext cx="2017169" cy="15666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Resultado de imagem para vertente humana">
            <a:extLst>
              <a:ext uri="{FF2B5EF4-FFF2-40B4-BE49-F238E27FC236}">
                <a16:creationId xmlns:a16="http://schemas.microsoft.com/office/drawing/2014/main" id="{70CEFF4D-812D-4854-A961-07B4ACDE0239}"/>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1221" t="28930" r="13143" b="22348"/>
          <a:stretch/>
        </p:blipFill>
        <p:spPr bwMode="auto">
          <a:xfrm>
            <a:off x="7930249" y="1325607"/>
            <a:ext cx="2335106" cy="9783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Resultado de imagem para ascc surf">
            <a:extLst>
              <a:ext uri="{FF2B5EF4-FFF2-40B4-BE49-F238E27FC236}">
                <a16:creationId xmlns:a16="http://schemas.microsoft.com/office/drawing/2014/main" id="{178D608F-4169-4185-A989-72F4DB4BB4A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49937" y="3005976"/>
            <a:ext cx="1602050" cy="16020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Resultado de imagem para the inventors">
            <a:extLst>
              <a:ext uri="{FF2B5EF4-FFF2-40B4-BE49-F238E27FC236}">
                <a16:creationId xmlns:a16="http://schemas.microsoft.com/office/drawing/2014/main" id="{EBE566A8-1A72-4F43-A3E6-89E55A81A7B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2330" y="2159970"/>
            <a:ext cx="3127085" cy="87037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Resultado de imagem para mustela logotipo">
            <a:extLst>
              <a:ext uri="{FF2B5EF4-FFF2-40B4-BE49-F238E27FC236}">
                <a16:creationId xmlns:a16="http://schemas.microsoft.com/office/drawing/2014/main" id="{588FF1D2-3FF4-44FA-B9BE-8DF2789D977C}"/>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5652" r="5542"/>
          <a:stretch/>
        </p:blipFill>
        <p:spPr bwMode="auto">
          <a:xfrm>
            <a:off x="4065794" y="694168"/>
            <a:ext cx="1343434" cy="65810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Resultado de imagem para arnaud logistica">
            <a:extLst>
              <a:ext uri="{FF2B5EF4-FFF2-40B4-BE49-F238E27FC236}">
                <a16:creationId xmlns:a16="http://schemas.microsoft.com/office/drawing/2014/main" id="{F7066116-69A6-4E55-8E82-389F53E3352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81191" y="1325608"/>
            <a:ext cx="2948146" cy="84433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Resultado de imagem para cicloficina almada">
            <a:extLst>
              <a:ext uri="{FF2B5EF4-FFF2-40B4-BE49-F238E27FC236}">
                <a16:creationId xmlns:a16="http://schemas.microsoft.com/office/drawing/2014/main" id="{59EC775A-9EEB-47A1-ACA2-78494A4B07C1}"/>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5242" r="6563"/>
          <a:stretch/>
        </p:blipFill>
        <p:spPr bwMode="auto">
          <a:xfrm>
            <a:off x="3423806" y="3018593"/>
            <a:ext cx="1803104" cy="156723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Resultado de imagem para prooptica">
            <a:extLst>
              <a:ext uri="{FF2B5EF4-FFF2-40B4-BE49-F238E27FC236}">
                <a16:creationId xmlns:a16="http://schemas.microsoft.com/office/drawing/2014/main" id="{84AB8827-EF45-424E-A98D-5ABE583DD11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297398" y="687060"/>
            <a:ext cx="1774466" cy="6602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Imagem relacionada">
            <a:extLst>
              <a:ext uri="{FF2B5EF4-FFF2-40B4-BE49-F238E27FC236}">
                <a16:creationId xmlns:a16="http://schemas.microsoft.com/office/drawing/2014/main" id="{02D8392E-2AC1-4553-8C92-E69087905D70}"/>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17832" t="34596" r="17437" b="33205"/>
          <a:stretch/>
        </p:blipFill>
        <p:spPr bwMode="auto">
          <a:xfrm>
            <a:off x="3401219" y="2159970"/>
            <a:ext cx="3599243" cy="88883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Resultado de imagem para pastelaria de santo antonio">
            <a:extLst>
              <a:ext uri="{FF2B5EF4-FFF2-40B4-BE49-F238E27FC236}">
                <a16:creationId xmlns:a16="http://schemas.microsoft.com/office/drawing/2014/main" id="{BBCA6E9D-5354-4725-AC29-AD8AE735D94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241706" y="3030624"/>
            <a:ext cx="2349251" cy="15625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Resultado de imagem para lusa">
            <a:extLst>
              <a:ext uri="{FF2B5EF4-FFF2-40B4-BE49-F238E27FC236}">
                <a16:creationId xmlns:a16="http://schemas.microsoft.com/office/drawing/2014/main" id="{187BA17A-0DD9-4DE1-BB5E-F26E6B41CF93}"/>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4337"/>
          <a:stretch/>
        </p:blipFill>
        <p:spPr bwMode="auto">
          <a:xfrm>
            <a:off x="6427001" y="4548768"/>
            <a:ext cx="1673580" cy="160099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part1">
            <a:extLst>
              <a:ext uri="{FF2B5EF4-FFF2-40B4-BE49-F238E27FC236}">
                <a16:creationId xmlns:a16="http://schemas.microsoft.com/office/drawing/2014/main" id="{BE5E422E-9B15-4CC7-9128-712D70F6D1E2}"/>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63814" t="29508" r="2975" b="25660"/>
          <a:stretch/>
        </p:blipFill>
        <p:spPr bwMode="auto">
          <a:xfrm>
            <a:off x="265671" y="687060"/>
            <a:ext cx="2018475" cy="65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Resultado de imagem para rtp">
            <a:extLst>
              <a:ext uri="{FF2B5EF4-FFF2-40B4-BE49-F238E27FC236}">
                <a16:creationId xmlns:a16="http://schemas.microsoft.com/office/drawing/2014/main" id="{6BCC1B14-AE03-4277-8878-2909A3206571}"/>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r="5988"/>
          <a:stretch/>
        </p:blipFill>
        <p:spPr bwMode="auto">
          <a:xfrm>
            <a:off x="7605778" y="3023508"/>
            <a:ext cx="2500321" cy="156125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Resultado de imagem para alter solutions">
            <a:extLst>
              <a:ext uri="{FF2B5EF4-FFF2-40B4-BE49-F238E27FC236}">
                <a16:creationId xmlns:a16="http://schemas.microsoft.com/office/drawing/2014/main" id="{5801EA7E-D14C-4484-BAD3-6641D0E1B900}"/>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229337" y="1344603"/>
            <a:ext cx="4687660" cy="8190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Resultado de imagem para publico jornal">
            <a:extLst>
              <a:ext uri="{FF2B5EF4-FFF2-40B4-BE49-F238E27FC236}">
                <a16:creationId xmlns:a16="http://schemas.microsoft.com/office/drawing/2014/main" id="{B05E9842-86F6-4FC8-BE41-20C2B8E459DF}"/>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18247" r="14241"/>
          <a:stretch/>
        </p:blipFill>
        <p:spPr bwMode="auto">
          <a:xfrm>
            <a:off x="278923" y="4589559"/>
            <a:ext cx="1601150" cy="1555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905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6">
            <a:extLst>
              <a:ext uri="{FF2B5EF4-FFF2-40B4-BE49-F238E27FC236}">
                <a16:creationId xmlns:a16="http://schemas.microsoft.com/office/drawing/2014/main" id="{AC58DC27-766B-4286-B6BA-55F9DEB505AD}"/>
              </a:ext>
            </a:extLst>
          </p:cNvPr>
          <p:cNvPicPr/>
          <p:nvPr/>
        </p:nvPicPr>
        <p:blipFill>
          <a:blip r:embed="rId2">
            <a:biLevel thresh="50000"/>
          </a:blip>
          <a:stretch/>
        </p:blipFill>
        <p:spPr>
          <a:xfrm>
            <a:off x="3724200" y="1035720"/>
            <a:ext cx="4445640" cy="4933440"/>
          </a:xfrm>
          <a:prstGeom prst="rect">
            <a:avLst/>
          </a:prstGeom>
          <a:ln>
            <a:noFill/>
          </a:ln>
        </p:spPr>
      </p:pic>
    </p:spTree>
    <p:extLst>
      <p:ext uri="{BB962C8B-B14F-4D97-AF65-F5344CB8AC3E}">
        <p14:creationId xmlns:p14="http://schemas.microsoft.com/office/powerpoint/2010/main" val="1440496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6">
            <a:extLst>
              <a:ext uri="{FF2B5EF4-FFF2-40B4-BE49-F238E27FC236}">
                <a16:creationId xmlns:a16="http://schemas.microsoft.com/office/drawing/2014/main" id="{85F82FB2-BA11-4BDB-8E63-BE4188904304}"/>
              </a:ext>
            </a:extLst>
          </p:cNvPr>
          <p:cNvPicPr/>
          <p:nvPr/>
        </p:nvPicPr>
        <p:blipFill>
          <a:blip r:embed="rId2">
            <a:biLevel thresh="25000"/>
          </a:blip>
          <a:stretch/>
        </p:blipFill>
        <p:spPr>
          <a:xfrm>
            <a:off x="163184" y="1466640"/>
            <a:ext cx="2764080" cy="3067560"/>
          </a:xfrm>
          <a:prstGeom prst="rect">
            <a:avLst/>
          </a:prstGeom>
          <a:ln>
            <a:noFill/>
          </a:ln>
        </p:spPr>
      </p:pic>
      <p:sp>
        <p:nvSpPr>
          <p:cNvPr id="4" name="CustomShape 2">
            <a:extLst>
              <a:ext uri="{FF2B5EF4-FFF2-40B4-BE49-F238E27FC236}">
                <a16:creationId xmlns:a16="http://schemas.microsoft.com/office/drawing/2014/main" id="{2A798BF2-54B8-4F2B-A693-9C1350048F0A}"/>
              </a:ext>
            </a:extLst>
          </p:cNvPr>
          <p:cNvSpPr/>
          <p:nvPr/>
        </p:nvSpPr>
        <p:spPr>
          <a:xfrm flipV="1">
            <a:off x="0" y="3116880"/>
            <a:ext cx="416624" cy="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5" name="CustomShape 3">
            <a:extLst>
              <a:ext uri="{FF2B5EF4-FFF2-40B4-BE49-F238E27FC236}">
                <a16:creationId xmlns:a16="http://schemas.microsoft.com/office/drawing/2014/main" id="{2F12FC4F-FA30-4596-99EA-F3E47823B0C4}"/>
              </a:ext>
            </a:extLst>
          </p:cNvPr>
          <p:cNvSpPr/>
          <p:nvPr/>
        </p:nvSpPr>
        <p:spPr>
          <a:xfrm>
            <a:off x="2832944" y="3312360"/>
            <a:ext cx="1384200" cy="5770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r>
              <a:rPr lang="pt-PT" sz="2000" b="1" strike="noStrike" spc="-1">
                <a:solidFill>
                  <a:srgbClr val="FFFFFF"/>
                </a:solidFill>
                <a:uFill>
                  <a:solidFill>
                    <a:srgbClr val="FFFFFF"/>
                  </a:solidFill>
                </a:uFill>
                <a:latin typeface="Calibri"/>
                <a:ea typeface="DejaVu Sans"/>
              </a:rPr>
              <a:t>2015/2016 </a:t>
            </a:r>
            <a:endParaRPr lang="pt-PT" sz="1800" b="0" strike="noStrike" spc="-1">
              <a:solidFill>
                <a:srgbClr val="000000"/>
              </a:solidFill>
              <a:uFill>
                <a:solidFill>
                  <a:srgbClr val="FFFFFF"/>
                </a:solidFill>
              </a:uFill>
              <a:latin typeface="Arial"/>
            </a:endParaRPr>
          </a:p>
          <a:p>
            <a:pPr algn="ctr">
              <a:lnSpc>
                <a:spcPct val="100000"/>
              </a:lnSpc>
            </a:pPr>
            <a:r>
              <a:rPr lang="pt-PT" sz="1200" b="0" strike="noStrike" spc="-1">
                <a:solidFill>
                  <a:srgbClr val="FFFFFF"/>
                </a:solidFill>
                <a:uFill>
                  <a:solidFill>
                    <a:srgbClr val="FFFFFF"/>
                  </a:solidFill>
                </a:uFill>
                <a:latin typeface="Calibri"/>
                <a:ea typeface="DejaVu Sans"/>
              </a:rPr>
              <a:t>criação da ONG </a:t>
            </a:r>
            <a:endParaRPr lang="pt-PT" sz="1800" b="0" strike="noStrike" spc="-1">
              <a:solidFill>
                <a:srgbClr val="000000"/>
              </a:solidFill>
              <a:uFill>
                <a:solidFill>
                  <a:srgbClr val="FFFFFF"/>
                </a:solidFill>
              </a:uFill>
              <a:latin typeface="Arial"/>
            </a:endParaRPr>
          </a:p>
        </p:txBody>
      </p:sp>
      <p:sp>
        <p:nvSpPr>
          <p:cNvPr id="6" name="CustomShape 4">
            <a:extLst>
              <a:ext uri="{FF2B5EF4-FFF2-40B4-BE49-F238E27FC236}">
                <a16:creationId xmlns:a16="http://schemas.microsoft.com/office/drawing/2014/main" id="{FBB9E971-D424-4CD9-AEED-CD22EBAB3E2D}"/>
              </a:ext>
            </a:extLst>
          </p:cNvPr>
          <p:cNvSpPr/>
          <p:nvPr/>
        </p:nvSpPr>
        <p:spPr>
          <a:xfrm>
            <a:off x="3386624" y="3043800"/>
            <a:ext cx="275760" cy="247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7" name="CustomShape 8">
            <a:extLst>
              <a:ext uri="{FF2B5EF4-FFF2-40B4-BE49-F238E27FC236}">
                <a16:creationId xmlns:a16="http://schemas.microsoft.com/office/drawing/2014/main" id="{5AD494EE-4766-4747-B79B-2F8F015F7D5F}"/>
              </a:ext>
            </a:extLst>
          </p:cNvPr>
          <p:cNvSpPr/>
          <p:nvPr/>
        </p:nvSpPr>
        <p:spPr>
          <a:xfrm>
            <a:off x="5564264" y="3328560"/>
            <a:ext cx="1382760" cy="759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r>
              <a:rPr lang="pt-PT" sz="2000" b="1" strike="noStrike" spc="-1" dirty="0">
                <a:solidFill>
                  <a:srgbClr val="FFFFFF"/>
                </a:solidFill>
                <a:uFill>
                  <a:solidFill>
                    <a:srgbClr val="FFFFFF"/>
                  </a:solidFill>
                </a:uFill>
                <a:latin typeface="Calibri"/>
                <a:ea typeface="DejaVu Sans"/>
              </a:rPr>
              <a:t>2016/2017 </a:t>
            </a:r>
            <a:endParaRPr lang="pt-PT" sz="1800" b="0" strike="noStrike" spc="-1" dirty="0">
              <a:solidFill>
                <a:srgbClr val="000000"/>
              </a:solidFill>
              <a:uFill>
                <a:solidFill>
                  <a:srgbClr val="FFFFFF"/>
                </a:solidFill>
              </a:uFill>
              <a:latin typeface="Arial"/>
            </a:endParaRPr>
          </a:p>
          <a:p>
            <a:pPr algn="ctr">
              <a:lnSpc>
                <a:spcPct val="100000"/>
              </a:lnSpc>
            </a:pPr>
            <a:r>
              <a:rPr lang="pt-PT" sz="1200" b="0" strike="noStrike" spc="-1" dirty="0">
                <a:solidFill>
                  <a:srgbClr val="FFFFFF"/>
                </a:solidFill>
                <a:uFill>
                  <a:solidFill>
                    <a:srgbClr val="FFFFFF"/>
                  </a:solidFill>
                </a:uFill>
                <a:latin typeface="Calibri"/>
                <a:ea typeface="DejaVu Sans"/>
              </a:rPr>
              <a:t>Fábrica dos Sonhos</a:t>
            </a:r>
            <a:endParaRPr lang="pt-PT" sz="1800" b="0" strike="noStrike" spc="-1" dirty="0">
              <a:solidFill>
                <a:srgbClr val="000000"/>
              </a:solidFill>
              <a:uFill>
                <a:solidFill>
                  <a:srgbClr val="FFFFFF"/>
                </a:solidFill>
              </a:uFill>
              <a:latin typeface="Arial"/>
            </a:endParaRPr>
          </a:p>
        </p:txBody>
      </p:sp>
      <p:sp>
        <p:nvSpPr>
          <p:cNvPr id="8" name="CustomShape 9">
            <a:extLst>
              <a:ext uri="{FF2B5EF4-FFF2-40B4-BE49-F238E27FC236}">
                <a16:creationId xmlns:a16="http://schemas.microsoft.com/office/drawing/2014/main" id="{8CB36D7E-82B1-4445-B7FF-DF5A9F3E7758}"/>
              </a:ext>
            </a:extLst>
          </p:cNvPr>
          <p:cNvSpPr/>
          <p:nvPr/>
        </p:nvSpPr>
        <p:spPr>
          <a:xfrm>
            <a:off x="6081944" y="3035880"/>
            <a:ext cx="275760" cy="247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9" name="CustomShape 10">
            <a:extLst>
              <a:ext uri="{FF2B5EF4-FFF2-40B4-BE49-F238E27FC236}">
                <a16:creationId xmlns:a16="http://schemas.microsoft.com/office/drawing/2014/main" id="{6CF4EF93-D7E0-4C98-A787-063325E84F28}"/>
              </a:ext>
            </a:extLst>
          </p:cNvPr>
          <p:cNvSpPr/>
          <p:nvPr/>
        </p:nvSpPr>
        <p:spPr>
          <a:xfrm>
            <a:off x="8566220" y="3314384"/>
            <a:ext cx="1160280" cy="759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r>
              <a:rPr lang="pt-PT" sz="2000" b="1" strike="noStrike" spc="-1" dirty="0">
                <a:solidFill>
                  <a:srgbClr val="FFFFFF"/>
                </a:solidFill>
                <a:uFill>
                  <a:solidFill>
                    <a:srgbClr val="FFFFFF"/>
                  </a:solidFill>
                </a:uFill>
                <a:latin typeface="Calibri"/>
                <a:ea typeface="DejaVu Sans"/>
              </a:rPr>
              <a:t>20.. ? </a:t>
            </a:r>
            <a:endParaRPr lang="pt-PT" sz="1800" b="0" strike="noStrike" spc="-1" dirty="0">
              <a:solidFill>
                <a:srgbClr val="000000"/>
              </a:solidFill>
              <a:uFill>
                <a:solidFill>
                  <a:srgbClr val="FFFFFF"/>
                </a:solidFill>
              </a:uFill>
              <a:latin typeface="Arial"/>
            </a:endParaRPr>
          </a:p>
          <a:p>
            <a:pPr algn="ctr"/>
            <a:r>
              <a:rPr lang="pt-PT" sz="1200" b="0" strike="noStrike" spc="-1" dirty="0">
                <a:solidFill>
                  <a:srgbClr val="FFFFFF"/>
                </a:solidFill>
                <a:uFill>
                  <a:solidFill>
                    <a:srgbClr val="FFFFFF"/>
                  </a:solidFill>
                </a:uFill>
                <a:latin typeface="Calibri"/>
                <a:ea typeface="DejaVu Sans"/>
              </a:rPr>
              <a:t>Baú dos Sonhos</a:t>
            </a:r>
            <a:endParaRPr lang="pt-PT" sz="1800" b="0" strike="noStrike" spc="-1" dirty="0">
              <a:solidFill>
                <a:srgbClr val="000000"/>
              </a:solidFill>
              <a:uFill>
                <a:solidFill>
                  <a:srgbClr val="FFFFFF"/>
                </a:solidFill>
              </a:uFill>
              <a:latin typeface="Arial"/>
            </a:endParaRPr>
          </a:p>
          <a:p>
            <a:pPr algn="ctr">
              <a:lnSpc>
                <a:spcPct val="100000"/>
              </a:lnSpc>
            </a:pPr>
            <a:r>
              <a:rPr lang="pt-PT" sz="1200" b="0" strike="noStrike" spc="-1" dirty="0">
                <a:solidFill>
                  <a:srgbClr val="FFFFFF"/>
                </a:solidFill>
                <a:uFill>
                  <a:solidFill>
                    <a:srgbClr val="FFFFFF"/>
                  </a:solidFill>
                </a:uFill>
                <a:latin typeface="Calibri"/>
                <a:ea typeface="DejaVu Sans"/>
              </a:rPr>
              <a:t>(</a:t>
            </a:r>
            <a:r>
              <a:rPr lang="pt-PT" sz="1200" spc="-1" dirty="0">
                <a:solidFill>
                  <a:srgbClr val="FFFFFF"/>
                </a:solidFill>
                <a:uFill>
                  <a:solidFill>
                    <a:srgbClr val="FFFFFF"/>
                  </a:solidFill>
                </a:uFill>
                <a:latin typeface="Calibri"/>
                <a:ea typeface="DejaVu Sans"/>
              </a:rPr>
              <a:t>idosos</a:t>
            </a:r>
            <a:r>
              <a:rPr lang="pt-PT" sz="1200" b="0" strike="noStrike" spc="-1" dirty="0">
                <a:solidFill>
                  <a:srgbClr val="FFFFFF"/>
                </a:solidFill>
                <a:uFill>
                  <a:solidFill>
                    <a:srgbClr val="FFFFFF"/>
                  </a:solidFill>
                </a:uFill>
                <a:latin typeface="Calibri"/>
                <a:ea typeface="DejaVu Sans"/>
              </a:rPr>
              <a:t>)</a:t>
            </a:r>
            <a:endParaRPr lang="pt-PT" sz="1800" b="0" strike="noStrike" spc="-1" dirty="0">
              <a:solidFill>
                <a:srgbClr val="000000"/>
              </a:solidFill>
              <a:uFill>
                <a:solidFill>
                  <a:srgbClr val="FFFFFF"/>
                </a:solidFill>
              </a:uFill>
              <a:latin typeface="Arial"/>
            </a:endParaRPr>
          </a:p>
        </p:txBody>
      </p:sp>
      <p:sp>
        <p:nvSpPr>
          <p:cNvPr id="10" name="CustomShape 11">
            <a:extLst>
              <a:ext uri="{FF2B5EF4-FFF2-40B4-BE49-F238E27FC236}">
                <a16:creationId xmlns:a16="http://schemas.microsoft.com/office/drawing/2014/main" id="{75D806F3-14D9-4D80-A693-8AE3697D193A}"/>
              </a:ext>
            </a:extLst>
          </p:cNvPr>
          <p:cNvSpPr/>
          <p:nvPr/>
        </p:nvSpPr>
        <p:spPr>
          <a:xfrm>
            <a:off x="8942040" y="3057704"/>
            <a:ext cx="275760" cy="247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1" name="CustomShape 12">
            <a:extLst>
              <a:ext uri="{FF2B5EF4-FFF2-40B4-BE49-F238E27FC236}">
                <a16:creationId xmlns:a16="http://schemas.microsoft.com/office/drawing/2014/main" id="{214D67CE-C9EB-4EEE-B082-C7BF3FB19C63}"/>
              </a:ext>
            </a:extLst>
          </p:cNvPr>
          <p:cNvSpPr/>
          <p:nvPr/>
        </p:nvSpPr>
        <p:spPr>
          <a:xfrm>
            <a:off x="9663500" y="3336344"/>
            <a:ext cx="1602360" cy="942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r>
              <a:rPr lang="pt-PT" sz="2000" b="1" strike="noStrike" spc="-1" dirty="0">
                <a:solidFill>
                  <a:srgbClr val="FFFFFF"/>
                </a:solidFill>
                <a:uFill>
                  <a:solidFill>
                    <a:srgbClr val="FFFFFF"/>
                  </a:solidFill>
                </a:uFill>
                <a:latin typeface="Calibri"/>
                <a:ea typeface="DejaVu Sans"/>
              </a:rPr>
              <a:t>20.. ? </a:t>
            </a:r>
            <a:endParaRPr lang="pt-PT" sz="1800" b="0" strike="noStrike" spc="-1" dirty="0">
              <a:solidFill>
                <a:srgbClr val="000000"/>
              </a:solidFill>
              <a:uFill>
                <a:solidFill>
                  <a:srgbClr val="FFFFFF"/>
                </a:solidFill>
              </a:uFill>
              <a:latin typeface="Arial"/>
            </a:endParaRPr>
          </a:p>
          <a:p>
            <a:pPr algn="ctr"/>
            <a:r>
              <a:rPr lang="pt-PT" sz="1200" b="0" strike="noStrike" spc="-1" dirty="0">
                <a:solidFill>
                  <a:srgbClr val="FFFFFF"/>
                </a:solidFill>
                <a:uFill>
                  <a:solidFill>
                    <a:srgbClr val="FFFFFF"/>
                  </a:solidFill>
                </a:uFill>
                <a:latin typeface="Calibri"/>
                <a:ea typeface="DejaVu Sans"/>
              </a:rPr>
              <a:t>Quartel das Aventuras</a:t>
            </a:r>
            <a:endParaRPr lang="pt-PT" sz="1800" b="0" strike="noStrike" spc="-1" dirty="0">
              <a:solidFill>
                <a:srgbClr val="000000"/>
              </a:solidFill>
              <a:uFill>
                <a:solidFill>
                  <a:srgbClr val="FFFFFF"/>
                </a:solidFill>
              </a:uFill>
              <a:latin typeface="Arial"/>
            </a:endParaRPr>
          </a:p>
          <a:p>
            <a:pPr algn="ctr"/>
            <a:endParaRPr lang="pt-PT" sz="1800" b="0" strike="noStrike" spc="-1" dirty="0">
              <a:solidFill>
                <a:srgbClr val="000000"/>
              </a:solidFill>
              <a:uFill>
                <a:solidFill>
                  <a:srgbClr val="FFFFFF"/>
                </a:solidFill>
              </a:uFill>
              <a:latin typeface="Arial"/>
            </a:endParaRPr>
          </a:p>
        </p:txBody>
      </p:sp>
      <p:sp>
        <p:nvSpPr>
          <p:cNvPr id="12" name="CustomShape 13">
            <a:extLst>
              <a:ext uri="{FF2B5EF4-FFF2-40B4-BE49-F238E27FC236}">
                <a16:creationId xmlns:a16="http://schemas.microsoft.com/office/drawing/2014/main" id="{E9BEA149-D92F-4D08-9E56-47237E7BD43B}"/>
              </a:ext>
            </a:extLst>
          </p:cNvPr>
          <p:cNvSpPr/>
          <p:nvPr/>
        </p:nvSpPr>
        <p:spPr>
          <a:xfrm>
            <a:off x="10260720" y="3033584"/>
            <a:ext cx="275760" cy="247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13" name="Picture 27">
            <a:extLst>
              <a:ext uri="{FF2B5EF4-FFF2-40B4-BE49-F238E27FC236}">
                <a16:creationId xmlns:a16="http://schemas.microsoft.com/office/drawing/2014/main" id="{8AB3A918-D042-4A48-B276-04844ECE7123}"/>
              </a:ext>
            </a:extLst>
          </p:cNvPr>
          <p:cNvPicPr/>
          <p:nvPr/>
        </p:nvPicPr>
        <p:blipFill>
          <a:blip r:embed="rId3">
            <a:biLevel thresh="25000"/>
          </a:blip>
          <a:stretch/>
        </p:blipFill>
        <p:spPr>
          <a:xfrm>
            <a:off x="9886680" y="2038544"/>
            <a:ext cx="1023840" cy="1023840"/>
          </a:xfrm>
          <a:prstGeom prst="rect">
            <a:avLst/>
          </a:prstGeom>
          <a:ln>
            <a:noFill/>
          </a:ln>
        </p:spPr>
      </p:pic>
      <p:pic>
        <p:nvPicPr>
          <p:cNvPr id="14" name="Picture 29">
            <a:extLst>
              <a:ext uri="{FF2B5EF4-FFF2-40B4-BE49-F238E27FC236}">
                <a16:creationId xmlns:a16="http://schemas.microsoft.com/office/drawing/2014/main" id="{8A238C24-D6AD-4806-A469-B759A48E1D3F}"/>
              </a:ext>
            </a:extLst>
          </p:cNvPr>
          <p:cNvPicPr/>
          <p:nvPr/>
        </p:nvPicPr>
        <p:blipFill>
          <a:blip r:embed="rId4">
            <a:biLevel thresh="25000"/>
          </a:blip>
          <a:stretch/>
        </p:blipFill>
        <p:spPr>
          <a:xfrm>
            <a:off x="8547120" y="2055464"/>
            <a:ext cx="1065240" cy="1065240"/>
          </a:xfrm>
          <a:prstGeom prst="rect">
            <a:avLst/>
          </a:prstGeom>
          <a:ln>
            <a:noFill/>
          </a:ln>
        </p:spPr>
      </p:pic>
      <p:pic>
        <p:nvPicPr>
          <p:cNvPr id="15" name="Picture 63">
            <a:extLst>
              <a:ext uri="{FF2B5EF4-FFF2-40B4-BE49-F238E27FC236}">
                <a16:creationId xmlns:a16="http://schemas.microsoft.com/office/drawing/2014/main" id="{A1AC64E6-3E0C-47CF-B9EB-D5F7ECD4F3FF}"/>
              </a:ext>
            </a:extLst>
          </p:cNvPr>
          <p:cNvPicPr/>
          <p:nvPr/>
        </p:nvPicPr>
        <p:blipFill>
          <a:blip r:embed="rId5">
            <a:biLevel thresh="25000"/>
          </a:blip>
          <a:stretch/>
        </p:blipFill>
        <p:spPr>
          <a:xfrm>
            <a:off x="11018160" y="2038544"/>
            <a:ext cx="1203840" cy="1203840"/>
          </a:xfrm>
          <a:prstGeom prst="rect">
            <a:avLst/>
          </a:prstGeom>
          <a:ln>
            <a:noFill/>
          </a:ln>
        </p:spPr>
      </p:pic>
      <p:sp>
        <p:nvSpPr>
          <p:cNvPr id="16" name="CustomShape 14">
            <a:extLst>
              <a:ext uri="{FF2B5EF4-FFF2-40B4-BE49-F238E27FC236}">
                <a16:creationId xmlns:a16="http://schemas.microsoft.com/office/drawing/2014/main" id="{A1F372B1-0CE0-4BEA-9459-E15A7197024A}"/>
              </a:ext>
            </a:extLst>
          </p:cNvPr>
          <p:cNvSpPr/>
          <p:nvPr/>
        </p:nvSpPr>
        <p:spPr>
          <a:xfrm>
            <a:off x="11273760" y="3372344"/>
            <a:ext cx="894960" cy="942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r>
              <a:rPr lang="pt-PT" sz="2000" b="1" strike="noStrike" spc="-1" dirty="0">
                <a:solidFill>
                  <a:srgbClr val="FFFFFF"/>
                </a:solidFill>
                <a:uFill>
                  <a:solidFill>
                    <a:srgbClr val="FFFFFF"/>
                  </a:solidFill>
                </a:uFill>
                <a:latin typeface="Calibri"/>
                <a:ea typeface="DejaVu Sans"/>
              </a:rPr>
              <a:t>20.. ? </a:t>
            </a:r>
            <a:endParaRPr lang="pt-PT" sz="1800" b="0" strike="noStrike" spc="-1" dirty="0">
              <a:solidFill>
                <a:srgbClr val="000000"/>
              </a:solidFill>
              <a:uFill>
                <a:solidFill>
                  <a:srgbClr val="FFFFFF"/>
                </a:solidFill>
              </a:uFill>
              <a:latin typeface="Arial"/>
            </a:endParaRPr>
          </a:p>
          <a:p>
            <a:r>
              <a:rPr lang="pt-PT" sz="1200" b="0" strike="noStrike" spc="-1" dirty="0">
                <a:solidFill>
                  <a:srgbClr val="FFFFFF"/>
                </a:solidFill>
                <a:uFill>
                  <a:solidFill>
                    <a:srgbClr val="FFFFFF"/>
                  </a:solidFill>
                </a:uFill>
                <a:latin typeface="Calibri"/>
                <a:ea typeface="DejaVu Sans"/>
              </a:rPr>
              <a:t>Porto Mar</a:t>
            </a:r>
            <a:endParaRPr lang="pt-PT" sz="1800" b="0" strike="noStrike" spc="-1" dirty="0">
              <a:solidFill>
                <a:srgbClr val="000000"/>
              </a:solidFill>
              <a:uFill>
                <a:solidFill>
                  <a:srgbClr val="FFFFFF"/>
                </a:solidFill>
              </a:uFill>
              <a:latin typeface="Arial"/>
            </a:endParaRPr>
          </a:p>
          <a:p>
            <a:r>
              <a:rPr lang="pt-PT" sz="1200" b="0" strike="noStrike" spc="-1" dirty="0">
                <a:solidFill>
                  <a:srgbClr val="FFFFFF"/>
                </a:solidFill>
                <a:uFill>
                  <a:solidFill>
                    <a:srgbClr val="FFFFFF"/>
                  </a:solidFill>
                </a:uFill>
                <a:latin typeface="Calibri"/>
                <a:ea typeface="DejaVu Sans"/>
              </a:rPr>
              <a:t>Cabo Verde</a:t>
            </a:r>
            <a:endParaRPr lang="pt-PT" sz="1800" b="0" strike="noStrike" spc="-1" dirty="0">
              <a:solidFill>
                <a:srgbClr val="000000"/>
              </a:solidFill>
              <a:uFill>
                <a:solidFill>
                  <a:srgbClr val="FFFFFF"/>
                </a:solidFill>
              </a:uFill>
              <a:latin typeface="Arial"/>
            </a:endParaRPr>
          </a:p>
          <a:p>
            <a:pPr algn="ctr">
              <a:lnSpc>
                <a:spcPct val="100000"/>
              </a:lnSpc>
            </a:pPr>
            <a:r>
              <a:rPr lang="pt-PT" sz="1200" b="0" strike="noStrike" spc="-1" dirty="0">
                <a:solidFill>
                  <a:srgbClr val="FFFFFF"/>
                </a:solidFill>
                <a:uFill>
                  <a:solidFill>
                    <a:srgbClr val="FFFFFF"/>
                  </a:solidFill>
                </a:uFill>
                <a:latin typeface="Calibri"/>
                <a:ea typeface="DejaVu Sans"/>
              </a:rPr>
              <a:t>(ONGD)</a:t>
            </a:r>
            <a:endParaRPr lang="pt-PT" sz="1800" b="0" strike="noStrike" spc="-1" dirty="0">
              <a:solidFill>
                <a:srgbClr val="000000"/>
              </a:solidFill>
              <a:uFill>
                <a:solidFill>
                  <a:srgbClr val="FFFFFF"/>
                </a:solidFill>
              </a:uFill>
              <a:latin typeface="Arial"/>
            </a:endParaRPr>
          </a:p>
        </p:txBody>
      </p:sp>
      <p:sp>
        <p:nvSpPr>
          <p:cNvPr id="17" name="CustomShape 15">
            <a:extLst>
              <a:ext uri="{FF2B5EF4-FFF2-40B4-BE49-F238E27FC236}">
                <a16:creationId xmlns:a16="http://schemas.microsoft.com/office/drawing/2014/main" id="{67ED4748-CD47-4ECE-A3CB-9F9803F4A34F}"/>
              </a:ext>
            </a:extLst>
          </p:cNvPr>
          <p:cNvSpPr/>
          <p:nvPr/>
        </p:nvSpPr>
        <p:spPr>
          <a:xfrm>
            <a:off x="11547360" y="3033584"/>
            <a:ext cx="275760" cy="247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20" name="Picture 8">
            <a:extLst>
              <a:ext uri="{FF2B5EF4-FFF2-40B4-BE49-F238E27FC236}">
                <a16:creationId xmlns:a16="http://schemas.microsoft.com/office/drawing/2014/main" id="{9E578F9A-45A3-4B6C-985E-14DBA8F8F2CA}"/>
              </a:ext>
            </a:extLst>
          </p:cNvPr>
          <p:cNvPicPr/>
          <p:nvPr/>
        </p:nvPicPr>
        <p:blipFill>
          <a:blip r:embed="rId6">
            <a:biLevel thresh="25000"/>
          </a:blip>
          <a:stretch/>
        </p:blipFill>
        <p:spPr>
          <a:xfrm>
            <a:off x="4189064" y="2016000"/>
            <a:ext cx="1190880" cy="1190880"/>
          </a:xfrm>
          <a:prstGeom prst="rect">
            <a:avLst/>
          </a:prstGeom>
          <a:ln>
            <a:noFill/>
          </a:ln>
        </p:spPr>
      </p:pic>
      <p:sp>
        <p:nvSpPr>
          <p:cNvPr id="21" name="CustomShape 18">
            <a:extLst>
              <a:ext uri="{FF2B5EF4-FFF2-40B4-BE49-F238E27FC236}">
                <a16:creationId xmlns:a16="http://schemas.microsoft.com/office/drawing/2014/main" id="{07B85D6F-1F90-4382-BBD2-87678770EF13}"/>
              </a:ext>
            </a:extLst>
          </p:cNvPr>
          <p:cNvSpPr/>
          <p:nvPr/>
        </p:nvSpPr>
        <p:spPr>
          <a:xfrm>
            <a:off x="4082144" y="3312360"/>
            <a:ext cx="1476000" cy="759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r>
              <a:rPr lang="pt-PT" sz="2000" b="1" strike="noStrike" spc="-1" dirty="0">
                <a:solidFill>
                  <a:srgbClr val="FFFFFF"/>
                </a:solidFill>
                <a:uFill>
                  <a:solidFill>
                    <a:srgbClr val="FFFFFF"/>
                  </a:solidFill>
                </a:uFill>
                <a:latin typeface="Calibri"/>
                <a:ea typeface="DejaVu Sans"/>
              </a:rPr>
              <a:t>2016 </a:t>
            </a:r>
            <a:endParaRPr lang="pt-PT" sz="1800" b="0" strike="noStrike" spc="-1" dirty="0">
              <a:solidFill>
                <a:srgbClr val="000000"/>
              </a:solidFill>
              <a:uFill>
                <a:solidFill>
                  <a:srgbClr val="FFFFFF"/>
                </a:solidFill>
              </a:uFill>
              <a:latin typeface="Arial"/>
            </a:endParaRPr>
          </a:p>
          <a:p>
            <a:pPr algn="ctr"/>
            <a:r>
              <a:rPr lang="pt-PT" sz="1200" b="0" strike="noStrike" spc="-1" dirty="0">
                <a:solidFill>
                  <a:srgbClr val="FFFFFF"/>
                </a:solidFill>
                <a:uFill>
                  <a:solidFill>
                    <a:srgbClr val="FFFFFF"/>
                  </a:solidFill>
                </a:uFill>
                <a:latin typeface="Calibri"/>
                <a:ea typeface="DejaVu Sans"/>
              </a:rPr>
              <a:t>(campo de férias</a:t>
            </a:r>
            <a:endParaRPr lang="pt-PT" sz="1800" b="0" strike="noStrike" spc="-1" dirty="0">
              <a:solidFill>
                <a:srgbClr val="000000"/>
              </a:solidFill>
              <a:uFill>
                <a:solidFill>
                  <a:srgbClr val="FFFFFF"/>
                </a:solidFill>
              </a:uFill>
              <a:latin typeface="Arial"/>
            </a:endParaRPr>
          </a:p>
          <a:p>
            <a:pPr algn="ctr">
              <a:lnSpc>
                <a:spcPct val="100000"/>
              </a:lnSpc>
            </a:pPr>
            <a:r>
              <a:rPr lang="pt-PT" sz="1200" b="0" strike="noStrike" spc="-1" dirty="0">
                <a:solidFill>
                  <a:srgbClr val="FFFFFF"/>
                </a:solidFill>
                <a:uFill>
                  <a:solidFill>
                    <a:srgbClr val="FFFFFF"/>
                  </a:solidFill>
                </a:uFill>
                <a:latin typeface="Calibri"/>
                <a:ea typeface="DejaVu Sans"/>
              </a:rPr>
              <a:t> aberto </a:t>
            </a:r>
            <a:r>
              <a:rPr lang="pt-PT" sz="1200" spc="-1" dirty="0">
                <a:solidFill>
                  <a:srgbClr val="FFFFFF"/>
                </a:solidFill>
                <a:uFill>
                  <a:solidFill>
                    <a:srgbClr val="FFFFFF"/>
                  </a:solidFill>
                </a:uFill>
                <a:latin typeface="Calibri"/>
                <a:ea typeface="DejaVu Sans"/>
              </a:rPr>
              <a:t>com </a:t>
            </a:r>
            <a:br>
              <a:rPr lang="pt-PT" sz="1200" spc="-1" dirty="0">
                <a:solidFill>
                  <a:srgbClr val="FFFFFF"/>
                </a:solidFill>
                <a:uFill>
                  <a:solidFill>
                    <a:srgbClr val="FFFFFF"/>
                  </a:solidFill>
                </a:uFill>
                <a:latin typeface="Calibri"/>
                <a:ea typeface="DejaVu Sans"/>
              </a:rPr>
            </a:br>
            <a:r>
              <a:rPr lang="pt-PT" sz="1200" spc="-1" dirty="0">
                <a:solidFill>
                  <a:srgbClr val="FFFFFF"/>
                </a:solidFill>
                <a:uFill>
                  <a:solidFill>
                    <a:srgbClr val="FFFFFF"/>
                  </a:solidFill>
                </a:uFill>
                <a:latin typeface="Calibri"/>
                <a:ea typeface="DejaVu Sans"/>
              </a:rPr>
              <a:t>l</a:t>
            </a:r>
            <a:r>
              <a:rPr lang="pt-PT" sz="1200" b="0" strike="noStrike" spc="-1" dirty="0">
                <a:solidFill>
                  <a:srgbClr val="FFFFFF"/>
                </a:solidFill>
                <a:uFill>
                  <a:solidFill>
                    <a:srgbClr val="FFFFFF"/>
                  </a:solidFill>
                </a:uFill>
                <a:latin typeface="Calibri"/>
                <a:ea typeface="DejaVu Sans"/>
              </a:rPr>
              <a:t>icença IPDJ)</a:t>
            </a:r>
            <a:endParaRPr lang="pt-PT" sz="1800" b="0" strike="noStrike" spc="-1" dirty="0">
              <a:solidFill>
                <a:srgbClr val="000000"/>
              </a:solidFill>
              <a:uFill>
                <a:solidFill>
                  <a:srgbClr val="FFFFFF"/>
                </a:solidFill>
              </a:uFill>
              <a:latin typeface="Arial"/>
            </a:endParaRPr>
          </a:p>
        </p:txBody>
      </p:sp>
      <p:sp>
        <p:nvSpPr>
          <p:cNvPr id="22" name="CustomShape 19">
            <a:extLst>
              <a:ext uri="{FF2B5EF4-FFF2-40B4-BE49-F238E27FC236}">
                <a16:creationId xmlns:a16="http://schemas.microsoft.com/office/drawing/2014/main" id="{DB5B71C1-74EE-48E0-9F8F-8895C635F2CF}"/>
              </a:ext>
            </a:extLst>
          </p:cNvPr>
          <p:cNvSpPr/>
          <p:nvPr/>
        </p:nvSpPr>
        <p:spPr>
          <a:xfrm>
            <a:off x="4682624" y="3043800"/>
            <a:ext cx="275760" cy="247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23" name="Picture 66">
            <a:extLst>
              <a:ext uri="{FF2B5EF4-FFF2-40B4-BE49-F238E27FC236}">
                <a16:creationId xmlns:a16="http://schemas.microsoft.com/office/drawing/2014/main" id="{993B1341-FFDF-485E-A3E3-97157D64A26C}"/>
              </a:ext>
            </a:extLst>
          </p:cNvPr>
          <p:cNvPicPr/>
          <p:nvPr/>
        </p:nvPicPr>
        <p:blipFill>
          <a:blip r:embed="rId2">
            <a:biLevel thresh="25000"/>
          </a:blip>
          <a:stretch/>
        </p:blipFill>
        <p:spPr>
          <a:xfrm>
            <a:off x="3161624" y="2197800"/>
            <a:ext cx="748080" cy="830160"/>
          </a:xfrm>
          <a:prstGeom prst="rect">
            <a:avLst/>
          </a:prstGeom>
          <a:ln>
            <a:noFill/>
          </a:ln>
        </p:spPr>
      </p:pic>
      <p:pic>
        <p:nvPicPr>
          <p:cNvPr id="24" name="Picture 6">
            <a:extLst>
              <a:ext uri="{FF2B5EF4-FFF2-40B4-BE49-F238E27FC236}">
                <a16:creationId xmlns:a16="http://schemas.microsoft.com/office/drawing/2014/main" id="{46C15E14-02E6-4D5F-8EB5-B14CABCDFF6A}"/>
              </a:ext>
            </a:extLst>
          </p:cNvPr>
          <p:cNvPicPr/>
          <p:nvPr/>
        </p:nvPicPr>
        <p:blipFill>
          <a:blip r:embed="rId7"/>
          <a:stretch/>
        </p:blipFill>
        <p:spPr>
          <a:xfrm>
            <a:off x="7224944" y="2125800"/>
            <a:ext cx="679680" cy="679680"/>
          </a:xfrm>
          <a:prstGeom prst="rect">
            <a:avLst/>
          </a:prstGeom>
          <a:ln>
            <a:noFill/>
          </a:ln>
        </p:spPr>
      </p:pic>
      <p:sp>
        <p:nvSpPr>
          <p:cNvPr id="25" name="CustomShape 20">
            <a:extLst>
              <a:ext uri="{FF2B5EF4-FFF2-40B4-BE49-F238E27FC236}">
                <a16:creationId xmlns:a16="http://schemas.microsoft.com/office/drawing/2014/main" id="{5BDEE09F-A3E4-4492-83C1-E654AC1C2F4D}"/>
              </a:ext>
            </a:extLst>
          </p:cNvPr>
          <p:cNvSpPr/>
          <p:nvPr/>
        </p:nvSpPr>
        <p:spPr>
          <a:xfrm>
            <a:off x="7210904" y="2700000"/>
            <a:ext cx="761040" cy="317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pt-PT" sz="1500" b="1" strike="noStrike" spc="-1">
                <a:solidFill>
                  <a:srgbClr val="000000"/>
                </a:solidFill>
                <a:uFill>
                  <a:solidFill>
                    <a:srgbClr val="FFFFFF"/>
                  </a:solidFill>
                </a:uFill>
                <a:latin typeface="Calibri"/>
                <a:ea typeface="DejaVu Sans"/>
              </a:rPr>
              <a:t>R.I.C.O.</a:t>
            </a:r>
            <a:endParaRPr lang="pt-PT" sz="1800" b="0" strike="noStrike" spc="-1">
              <a:solidFill>
                <a:srgbClr val="000000"/>
              </a:solidFill>
              <a:uFill>
                <a:solidFill>
                  <a:srgbClr val="FFFFFF"/>
                </a:solidFill>
              </a:uFill>
              <a:latin typeface="Arial"/>
            </a:endParaRPr>
          </a:p>
        </p:txBody>
      </p:sp>
      <p:sp>
        <p:nvSpPr>
          <p:cNvPr id="26" name="CustomShape 22">
            <a:extLst>
              <a:ext uri="{FF2B5EF4-FFF2-40B4-BE49-F238E27FC236}">
                <a16:creationId xmlns:a16="http://schemas.microsoft.com/office/drawing/2014/main" id="{6A46DCD6-EC35-47E1-9CA6-DF02B41486D1}"/>
              </a:ext>
            </a:extLst>
          </p:cNvPr>
          <p:cNvSpPr/>
          <p:nvPr/>
        </p:nvSpPr>
        <p:spPr>
          <a:xfrm>
            <a:off x="7023344" y="3292560"/>
            <a:ext cx="1108440" cy="941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r>
              <a:rPr lang="pt-PT" sz="2000" b="1" strike="noStrike" spc="-1" dirty="0">
                <a:solidFill>
                  <a:srgbClr val="FFFFFF"/>
                </a:solidFill>
                <a:uFill>
                  <a:solidFill>
                    <a:srgbClr val="FFFFFF"/>
                  </a:solidFill>
                </a:uFill>
                <a:latin typeface="Calibri"/>
                <a:ea typeface="DejaVu Sans"/>
              </a:rPr>
              <a:t>2017</a:t>
            </a:r>
            <a:endParaRPr lang="pt-PT" sz="1800" b="0" strike="noStrike" spc="-1" dirty="0">
              <a:solidFill>
                <a:srgbClr val="000000"/>
              </a:solidFill>
              <a:uFill>
                <a:solidFill>
                  <a:srgbClr val="FFFFFF"/>
                </a:solidFill>
              </a:uFill>
              <a:latin typeface="Arial"/>
            </a:endParaRPr>
          </a:p>
          <a:p>
            <a:pPr algn="ctr"/>
            <a:r>
              <a:rPr lang="pt-PT" sz="1200" b="0" strike="noStrike" spc="-1" dirty="0">
                <a:solidFill>
                  <a:srgbClr val="FFFFFF"/>
                </a:solidFill>
                <a:uFill>
                  <a:solidFill>
                    <a:srgbClr val="FFFFFF"/>
                  </a:solidFill>
                </a:uFill>
                <a:latin typeface="Calibri"/>
                <a:ea typeface="DejaVu Sans"/>
              </a:rPr>
              <a:t>Resgate e</a:t>
            </a:r>
            <a:endParaRPr lang="pt-PT" sz="1800" b="0" strike="noStrike" spc="-1" dirty="0">
              <a:solidFill>
                <a:srgbClr val="000000"/>
              </a:solidFill>
              <a:uFill>
                <a:solidFill>
                  <a:srgbClr val="FFFFFF"/>
                </a:solidFill>
              </a:uFill>
              <a:latin typeface="Arial"/>
            </a:endParaRPr>
          </a:p>
          <a:p>
            <a:pPr algn="ctr"/>
            <a:r>
              <a:rPr lang="pt-PT" sz="1200" b="0" strike="noStrike" spc="-1" dirty="0">
                <a:solidFill>
                  <a:srgbClr val="FFFFFF"/>
                </a:solidFill>
                <a:uFill>
                  <a:solidFill>
                    <a:srgbClr val="FFFFFF"/>
                  </a:solidFill>
                </a:uFill>
                <a:latin typeface="Calibri"/>
                <a:ea typeface="DejaVu Sans"/>
              </a:rPr>
              <a:t>Intervenção</a:t>
            </a:r>
            <a:endParaRPr lang="pt-PT" sz="1800" b="0" strike="noStrike" spc="-1" dirty="0">
              <a:solidFill>
                <a:srgbClr val="000000"/>
              </a:solidFill>
              <a:uFill>
                <a:solidFill>
                  <a:srgbClr val="FFFFFF"/>
                </a:solidFill>
              </a:uFill>
              <a:latin typeface="Arial"/>
            </a:endParaRPr>
          </a:p>
          <a:p>
            <a:pPr algn="ctr">
              <a:lnSpc>
                <a:spcPct val="100000"/>
              </a:lnSpc>
            </a:pPr>
            <a:r>
              <a:rPr lang="pt-PT" sz="1200" b="0" strike="noStrike" spc="-1" dirty="0">
                <a:solidFill>
                  <a:srgbClr val="FFFFFF"/>
                </a:solidFill>
                <a:uFill>
                  <a:solidFill>
                    <a:srgbClr val="FFFFFF"/>
                  </a:solidFill>
                </a:uFill>
                <a:latin typeface="Calibri"/>
                <a:ea typeface="DejaVu Sans"/>
              </a:rPr>
              <a:t>a Cães e Outros</a:t>
            </a:r>
            <a:endParaRPr lang="pt-PT" sz="1800" b="0" strike="noStrike" spc="-1" dirty="0">
              <a:solidFill>
                <a:srgbClr val="000000"/>
              </a:solidFill>
              <a:uFill>
                <a:solidFill>
                  <a:srgbClr val="FFFFFF"/>
                </a:solidFill>
              </a:uFill>
              <a:latin typeface="Arial"/>
            </a:endParaRPr>
          </a:p>
        </p:txBody>
      </p:sp>
      <p:cxnSp>
        <p:nvCxnSpPr>
          <p:cNvPr id="27" name="Straight Connector 2">
            <a:extLst>
              <a:ext uri="{FF2B5EF4-FFF2-40B4-BE49-F238E27FC236}">
                <a16:creationId xmlns:a16="http://schemas.microsoft.com/office/drawing/2014/main" id="{2585338D-4CA8-49AD-A7F2-33B7B47FC586}"/>
              </a:ext>
            </a:extLst>
          </p:cNvPr>
          <p:cNvCxnSpPr/>
          <p:nvPr/>
        </p:nvCxnSpPr>
        <p:spPr>
          <a:xfrm>
            <a:off x="8679640" y="3161519"/>
            <a:ext cx="3276000" cy="0"/>
          </a:xfrm>
          <a:prstGeom prst="line">
            <a:avLst/>
          </a:prstGeom>
          <a:ln w="571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Arrow Connector 4">
            <a:extLst>
              <a:ext uri="{FF2B5EF4-FFF2-40B4-BE49-F238E27FC236}">
                <a16:creationId xmlns:a16="http://schemas.microsoft.com/office/drawing/2014/main" id="{A26E860B-5808-4697-9DA7-2A6B8EA6CBB8}"/>
              </a:ext>
            </a:extLst>
          </p:cNvPr>
          <p:cNvCxnSpPr>
            <a:cxnSpLocks/>
          </p:cNvCxnSpPr>
          <p:nvPr/>
        </p:nvCxnSpPr>
        <p:spPr>
          <a:xfrm flipV="1">
            <a:off x="2579640" y="3170880"/>
            <a:ext cx="5769230" cy="544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9" name="CustomShape 9">
            <a:extLst>
              <a:ext uri="{FF2B5EF4-FFF2-40B4-BE49-F238E27FC236}">
                <a16:creationId xmlns:a16="http://schemas.microsoft.com/office/drawing/2014/main" id="{83221E7E-F170-4174-93B9-94D8DF544F31}"/>
              </a:ext>
            </a:extLst>
          </p:cNvPr>
          <p:cNvSpPr/>
          <p:nvPr/>
        </p:nvSpPr>
        <p:spPr>
          <a:xfrm>
            <a:off x="7426904" y="3030224"/>
            <a:ext cx="275760" cy="247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30" name="Picture 66">
            <a:extLst>
              <a:ext uri="{FF2B5EF4-FFF2-40B4-BE49-F238E27FC236}">
                <a16:creationId xmlns:a16="http://schemas.microsoft.com/office/drawing/2014/main" id="{12CD4FBC-11C5-4E06-A589-6604BA5996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98184" y="1876360"/>
            <a:ext cx="1043280" cy="1043280"/>
          </a:xfrm>
          <a:prstGeom prst="rect">
            <a:avLst/>
          </a:prstGeom>
        </p:spPr>
      </p:pic>
    </p:spTree>
    <p:extLst>
      <p:ext uri="{BB962C8B-B14F-4D97-AF65-F5344CB8AC3E}">
        <p14:creationId xmlns:p14="http://schemas.microsoft.com/office/powerpoint/2010/main" val="52221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D960E8-62F0-46B1-815F-9C7A10D36B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CaixaDeTexto 119">
            <a:extLst>
              <a:ext uri="{FF2B5EF4-FFF2-40B4-BE49-F238E27FC236}">
                <a16:creationId xmlns:a16="http://schemas.microsoft.com/office/drawing/2014/main" id="{8288A941-B62F-4D12-B802-528DC8FC037F}"/>
              </a:ext>
            </a:extLst>
          </p:cNvPr>
          <p:cNvSpPr txBox="1"/>
          <p:nvPr/>
        </p:nvSpPr>
        <p:spPr>
          <a:xfrm>
            <a:off x="2856245" y="2440970"/>
            <a:ext cx="6769803" cy="1107996"/>
          </a:xfrm>
          <a:prstGeom prst="rect">
            <a:avLst/>
          </a:prstGeom>
          <a:noFill/>
        </p:spPr>
        <p:txBody>
          <a:bodyPr wrap="none" rtlCol="0">
            <a:spAutoFit/>
          </a:bodyPr>
          <a:lstStyle/>
          <a:p>
            <a:pPr algn="ctr"/>
            <a:r>
              <a:rPr lang="pt-PT" sz="6600" dirty="0">
                <a:solidFill>
                  <a:schemeClr val="bg1"/>
                </a:solidFill>
                <a:latin typeface="AR CARTER" panose="02000000000000000000" pitchFamily="2" charset="0"/>
              </a:rPr>
              <a:t>A</a:t>
            </a:r>
            <a:r>
              <a:rPr lang="pt-PT" sz="6600" dirty="0">
                <a:latin typeface="AR CARTER" panose="02000000000000000000" pitchFamily="2" charset="0"/>
              </a:rPr>
              <a:t> FÁBRICA DOS SONHOS</a:t>
            </a:r>
          </a:p>
        </p:txBody>
      </p:sp>
      <p:sp>
        <p:nvSpPr>
          <p:cNvPr id="3" name="CaixaDeTexto 2">
            <a:extLst>
              <a:ext uri="{FF2B5EF4-FFF2-40B4-BE49-F238E27FC236}">
                <a16:creationId xmlns:a16="http://schemas.microsoft.com/office/drawing/2014/main" id="{B5460B68-0A3E-44FD-B75B-36396A4935AD}"/>
              </a:ext>
            </a:extLst>
          </p:cNvPr>
          <p:cNvSpPr txBox="1"/>
          <p:nvPr/>
        </p:nvSpPr>
        <p:spPr>
          <a:xfrm>
            <a:off x="3367605" y="3429000"/>
            <a:ext cx="6481261" cy="584775"/>
          </a:xfrm>
          <a:prstGeom prst="rect">
            <a:avLst/>
          </a:prstGeom>
          <a:noFill/>
        </p:spPr>
        <p:txBody>
          <a:bodyPr wrap="none" rtlCol="0">
            <a:spAutoFit/>
          </a:bodyPr>
          <a:lstStyle/>
          <a:p>
            <a:pPr algn="ctr"/>
            <a:r>
              <a:rPr lang="pt-PT" sz="3200" dirty="0">
                <a:solidFill>
                  <a:schemeClr val="bg1"/>
                </a:solidFill>
                <a:latin typeface="AR CARTER" panose="02000000000000000000" pitchFamily="2" charset="0"/>
              </a:rPr>
              <a:t>… PELO TESTEMUNHO DE ALGUNS VOLUNTÁRIOS</a:t>
            </a:r>
          </a:p>
        </p:txBody>
      </p:sp>
    </p:spTree>
    <p:extLst>
      <p:ext uri="{BB962C8B-B14F-4D97-AF65-F5344CB8AC3E}">
        <p14:creationId xmlns:p14="http://schemas.microsoft.com/office/powerpoint/2010/main" val="2808421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CB4CD451-0B23-4A6F-B09A-99E7FC956926}"/>
              </a:ext>
            </a:extLst>
          </p:cNvPr>
          <p:cNvSpPr txBox="1"/>
          <p:nvPr/>
        </p:nvSpPr>
        <p:spPr>
          <a:xfrm>
            <a:off x="435428" y="551289"/>
            <a:ext cx="11321143" cy="5755422"/>
          </a:xfrm>
          <a:prstGeom prst="rect">
            <a:avLst/>
          </a:prstGeom>
          <a:noFill/>
        </p:spPr>
        <p:txBody>
          <a:bodyPr wrap="square" rtlCol="0">
            <a:spAutoFit/>
          </a:bodyPr>
          <a:lstStyle/>
          <a:p>
            <a:pPr algn="just"/>
            <a:r>
              <a:rPr lang="pt-PT" sz="1600" dirty="0">
                <a:latin typeface="AR CARTER" panose="02000000000000000000" pitchFamily="2" charset="0"/>
                <a:cs typeface="Calibri" panose="020F0502020204030204" pitchFamily="34" charset="0"/>
              </a:rPr>
              <a:t>“O primeiro contacto que tive com o Bairro do 2º Torrão, um bairro ilegal onde vivem cerca de 200 crianças, foi em 2016 e foi consequentemente, o meu primeiro contacto com a Associação Cova do Mar.</a:t>
            </a:r>
          </a:p>
          <a:p>
            <a:pPr algn="just"/>
            <a:endParaRPr lang="pt-PT" sz="1600" dirty="0">
              <a:latin typeface="AR CARTER" panose="02000000000000000000" pitchFamily="2" charset="0"/>
              <a:cs typeface="Calibri" panose="020F0502020204030204" pitchFamily="34" charset="0"/>
            </a:endParaRPr>
          </a:p>
          <a:p>
            <a:pPr algn="just"/>
            <a:r>
              <a:rPr lang="pt-PT" sz="1600" dirty="0">
                <a:latin typeface="AR CARTER" panose="02000000000000000000" pitchFamily="2" charset="0"/>
                <a:cs typeface="Calibri" panose="020F0502020204030204" pitchFamily="34" charset="0"/>
              </a:rPr>
              <a:t>Em primeiro lugar é importante referir que se trata de um bairro de habitações precárias construídas junto ao mar e rodeadas por um muro a toda a volta. É um bairro de difícil acesso onde os habitantes ocupam casas sem segurança legal, por vezes sem acesso a recursos naturais como iluminação, energia para cozinhar, aquecimento, meios de conservação de alimentos (entre outros), ou seja, sem as condições de habitabilidade defendidas pela ONU como direito fundamental.</a:t>
            </a:r>
          </a:p>
          <a:p>
            <a:pPr algn="just"/>
            <a:r>
              <a:rPr lang="pt-PT" sz="1600" dirty="0">
                <a:latin typeface="AR CARTER" panose="02000000000000000000" pitchFamily="2" charset="0"/>
                <a:cs typeface="Calibri" panose="020F0502020204030204" pitchFamily="34" charset="0"/>
              </a:rPr>
              <a:t>Para além da questão habitacional, importa saber que neste bairro habitam pessoas de várias nacionalidades que, no geral, têm mais dificuldade em entrar no mercado de trabalho e como consequência muitas não têm rendimentos suficiente para satisfazer as suas necessidades básicas e as das suas famílias. </a:t>
            </a:r>
          </a:p>
          <a:p>
            <a:pPr algn="just"/>
            <a:r>
              <a:rPr lang="pt-PT" sz="1600" dirty="0">
                <a:latin typeface="AR CARTER" panose="02000000000000000000" pitchFamily="2" charset="0"/>
                <a:cs typeface="Calibri" panose="020F0502020204030204" pitchFamily="34" charset="0"/>
              </a:rPr>
              <a:t>Todos os </a:t>
            </a:r>
            <a:r>
              <a:rPr lang="pt-PT" sz="1600" dirty="0" err="1">
                <a:latin typeface="AR CARTER" panose="02000000000000000000" pitchFamily="2" charset="0"/>
                <a:cs typeface="Calibri" panose="020F0502020204030204" pitchFamily="34" charset="0"/>
              </a:rPr>
              <a:t>factores</a:t>
            </a:r>
            <a:r>
              <a:rPr lang="pt-PT" sz="1600" dirty="0">
                <a:latin typeface="AR CARTER" panose="02000000000000000000" pitchFamily="2" charset="0"/>
                <a:cs typeface="Calibri" panose="020F0502020204030204" pitchFamily="34" charset="0"/>
              </a:rPr>
              <a:t> acima descritos colocam estas famílias em situação de exclusão social e à margem da sociedade e como consequência esta população fica marcada pela estigmatização por parte da sociedade em que estão incluídos mas à qual não sentem que pertencem.</a:t>
            </a:r>
          </a:p>
          <a:p>
            <a:pPr algn="just"/>
            <a:r>
              <a:rPr lang="pt-PT" sz="1600" dirty="0">
                <a:latin typeface="AR CARTER" panose="02000000000000000000" pitchFamily="2" charset="0"/>
                <a:cs typeface="Calibri" panose="020F0502020204030204" pitchFamily="34" charset="0"/>
              </a:rPr>
              <a:t>Esta exclusão social </a:t>
            </a:r>
            <a:r>
              <a:rPr lang="pt-PT" sz="1600" dirty="0" err="1">
                <a:latin typeface="AR CARTER" panose="02000000000000000000" pitchFamily="2" charset="0"/>
                <a:cs typeface="Calibri" panose="020F0502020204030204" pitchFamily="34" charset="0"/>
              </a:rPr>
              <a:t>afecta</a:t>
            </a:r>
            <a:r>
              <a:rPr lang="pt-PT" sz="1600" dirty="0">
                <a:latin typeface="AR CARTER" panose="02000000000000000000" pitchFamily="2" charset="0"/>
                <a:cs typeface="Calibri" panose="020F0502020204030204" pitchFamily="34" charset="0"/>
              </a:rPr>
              <a:t>, em especial as crianças na criação de relações interpessoais fora do contexto de bairro o que perpétua a segregação e é aí que entra a Associação Cova do Mar e o projeto Fábrica dos Sonhos.</a:t>
            </a:r>
          </a:p>
          <a:p>
            <a:pPr algn="just"/>
            <a:endParaRPr lang="pt-PT" sz="1600" dirty="0">
              <a:latin typeface="AR CARTER" panose="02000000000000000000" pitchFamily="2" charset="0"/>
              <a:cs typeface="Calibri" panose="020F0502020204030204" pitchFamily="34" charset="0"/>
            </a:endParaRPr>
          </a:p>
          <a:p>
            <a:pPr algn="just"/>
            <a:r>
              <a:rPr lang="pt-PT" sz="1600" dirty="0">
                <a:latin typeface="AR CARTER" panose="02000000000000000000" pitchFamily="2" charset="0"/>
                <a:cs typeface="Calibri" panose="020F0502020204030204" pitchFamily="34" charset="0"/>
              </a:rPr>
              <a:t>Com base naquilo que vi e vivi enquanto voluntária desta Associação, o seu principal grande objetivo é dotar as crianças que a frequentam de competências sociais e emocionais que lhes permitam tornar-se adultos estáveis e responsáveis. </a:t>
            </a:r>
          </a:p>
          <a:p>
            <a:pPr algn="just"/>
            <a:endParaRPr lang="pt-PT" sz="1600" dirty="0">
              <a:latin typeface="AR CARTER" panose="02000000000000000000" pitchFamily="2" charset="0"/>
              <a:cs typeface="Calibri" panose="020F0502020204030204" pitchFamily="34" charset="0"/>
            </a:endParaRPr>
          </a:p>
          <a:p>
            <a:pPr algn="just"/>
            <a:r>
              <a:rPr lang="pt-PT" sz="1600" dirty="0">
                <a:latin typeface="AR CARTER" panose="02000000000000000000" pitchFamily="2" charset="0"/>
                <a:cs typeface="Calibri" panose="020F0502020204030204" pitchFamily="34" charset="0"/>
              </a:rPr>
              <a:t>De que maneira? Através de um conjunto de </a:t>
            </a:r>
            <a:r>
              <a:rPr lang="pt-PT" sz="1600" dirty="0" err="1">
                <a:latin typeface="AR CARTER" panose="02000000000000000000" pitchFamily="2" charset="0"/>
                <a:cs typeface="Calibri" panose="020F0502020204030204" pitchFamily="34" charset="0"/>
              </a:rPr>
              <a:t>actividades</a:t>
            </a:r>
            <a:r>
              <a:rPr lang="pt-PT" sz="1600" dirty="0">
                <a:latin typeface="AR CARTER" panose="02000000000000000000" pitchFamily="2" charset="0"/>
                <a:cs typeface="Calibri" panose="020F0502020204030204" pitchFamily="34" charset="0"/>
              </a:rPr>
              <a:t> lúdicas que lhes permite ter a infância que nunca pensaram ter. Dá-lhes a oportunidade de ter um espaço para brincar, para conviver, para estarem tristes, para chorarem, para fazerem as pazes, para estudarem e para aprenderem que não somos todos iguais e que temos de saber lidar com a diferença.</a:t>
            </a:r>
          </a:p>
          <a:p>
            <a:pPr algn="just"/>
            <a:r>
              <a:rPr lang="pt-PT" sz="1600" dirty="0">
                <a:latin typeface="AR CARTER" panose="02000000000000000000" pitchFamily="2" charset="0"/>
                <a:cs typeface="Calibri" panose="020F0502020204030204" pitchFamily="34" charset="0"/>
              </a:rPr>
              <a:t>Na Fábrica dos Sonhos o grande foco são as crianças, elas estão sempre no centro da </a:t>
            </a:r>
            <a:r>
              <a:rPr lang="pt-PT" sz="1600" dirty="0" err="1">
                <a:latin typeface="AR CARTER" panose="02000000000000000000" pitchFamily="2" charset="0"/>
                <a:cs typeface="Calibri" panose="020F0502020204030204" pitchFamily="34" charset="0"/>
              </a:rPr>
              <a:t>acção</a:t>
            </a:r>
            <a:r>
              <a:rPr lang="pt-PT" sz="1600" dirty="0">
                <a:latin typeface="AR CARTER" panose="02000000000000000000" pitchFamily="2" charset="0"/>
                <a:cs typeface="Calibri" panose="020F0502020204030204" pitchFamily="34" charset="0"/>
              </a:rPr>
              <a:t>. Lá podem dar as suas opiniões sem julgamento, são-lhes dadas várias responsabilidades de liderança para que adquiram ferramentas para o futuro, podem argumentar e tomar as suas decisões e apreendem que todas as suas </a:t>
            </a:r>
            <a:r>
              <a:rPr lang="pt-PT" sz="1600" dirty="0" err="1">
                <a:latin typeface="AR CARTER" panose="02000000000000000000" pitchFamily="2" charset="0"/>
                <a:cs typeface="Calibri" panose="020F0502020204030204" pitchFamily="34" charset="0"/>
              </a:rPr>
              <a:t>acções</a:t>
            </a:r>
            <a:r>
              <a:rPr lang="pt-PT" sz="1600" dirty="0">
                <a:latin typeface="AR CARTER" panose="02000000000000000000" pitchFamily="2" charset="0"/>
                <a:cs typeface="Calibri" panose="020F0502020204030204" pitchFamily="34" charset="0"/>
              </a:rPr>
              <a:t> têm consequências. Esta capacidade de dotar as crianças de ferramentas para o futuro, não só demonstra o potencial da própria Associação como garante a sua continuidade no território. Estas crianças nunca se esquecerão da importância que este espaço teve para elas e levarão consigo estes ensinamentos para as vidas que escolherem ter e, graças à Fábrica dos Sonhos sabem que podem vir a ser aquilo que quiserem e que podem mudar o mundo.”</a:t>
            </a:r>
          </a:p>
        </p:txBody>
      </p:sp>
      <p:sp>
        <p:nvSpPr>
          <p:cNvPr id="4" name="CaixaDeTexto 3">
            <a:extLst>
              <a:ext uri="{FF2B5EF4-FFF2-40B4-BE49-F238E27FC236}">
                <a16:creationId xmlns:a16="http://schemas.microsoft.com/office/drawing/2014/main" id="{679995FC-3E04-466C-A23E-6820A5A5190A}"/>
              </a:ext>
            </a:extLst>
          </p:cNvPr>
          <p:cNvSpPr txBox="1"/>
          <p:nvPr/>
        </p:nvSpPr>
        <p:spPr>
          <a:xfrm>
            <a:off x="5218616" y="5965448"/>
            <a:ext cx="6973384" cy="892552"/>
          </a:xfrm>
          <a:prstGeom prst="rect">
            <a:avLst/>
          </a:prstGeom>
          <a:noFill/>
        </p:spPr>
        <p:txBody>
          <a:bodyPr wrap="none" rtlCol="0">
            <a:spAutoFit/>
          </a:bodyPr>
          <a:lstStyle/>
          <a:p>
            <a:pPr algn="r"/>
            <a:r>
              <a:rPr lang="pt-PT" sz="3600" dirty="0">
                <a:solidFill>
                  <a:schemeClr val="bg1"/>
                </a:solidFill>
                <a:latin typeface="AR CARTER" panose="02000000000000000000" pitchFamily="2" charset="0"/>
              </a:rPr>
              <a:t>Mariana </a:t>
            </a:r>
            <a:r>
              <a:rPr lang="pt-PT" sz="3600" dirty="0" err="1">
                <a:solidFill>
                  <a:schemeClr val="bg1"/>
                </a:solidFill>
                <a:latin typeface="AR CARTER" panose="02000000000000000000" pitchFamily="2" charset="0"/>
              </a:rPr>
              <a:t>Brigham</a:t>
            </a:r>
            <a:r>
              <a:rPr lang="pt-PT" sz="3600" dirty="0">
                <a:solidFill>
                  <a:schemeClr val="bg1"/>
                </a:solidFill>
                <a:latin typeface="AR CARTER" panose="02000000000000000000" pitchFamily="2" charset="0"/>
              </a:rPr>
              <a:t> da Silva</a:t>
            </a:r>
          </a:p>
          <a:p>
            <a:pPr algn="r"/>
            <a:r>
              <a:rPr lang="pt-PT" sz="1600" dirty="0">
                <a:solidFill>
                  <a:schemeClr val="bg1"/>
                </a:solidFill>
                <a:latin typeface="AR CARTER" panose="02000000000000000000" pitchFamily="2" charset="0"/>
              </a:rPr>
              <a:t>Assistente Social | Sócia, Voluntária e Vice-Presidente Conselho Fiscal (2019/2021) da Associação Cova do Mar</a:t>
            </a:r>
          </a:p>
        </p:txBody>
      </p:sp>
    </p:spTree>
    <p:extLst>
      <p:ext uri="{BB962C8B-B14F-4D97-AF65-F5344CB8AC3E}">
        <p14:creationId xmlns:p14="http://schemas.microsoft.com/office/powerpoint/2010/main" val="2335557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CB4CD451-0B23-4A6F-B09A-99E7FC956926}"/>
              </a:ext>
            </a:extLst>
          </p:cNvPr>
          <p:cNvSpPr txBox="1"/>
          <p:nvPr/>
        </p:nvSpPr>
        <p:spPr>
          <a:xfrm>
            <a:off x="435428" y="1536174"/>
            <a:ext cx="11321143" cy="3785652"/>
          </a:xfrm>
          <a:prstGeom prst="rect">
            <a:avLst/>
          </a:prstGeom>
          <a:noFill/>
        </p:spPr>
        <p:txBody>
          <a:bodyPr wrap="square" rtlCol="0">
            <a:spAutoFit/>
          </a:bodyPr>
          <a:lstStyle/>
          <a:p>
            <a:pPr algn="just"/>
            <a:r>
              <a:rPr lang="pt-PT" sz="1600" dirty="0">
                <a:latin typeface="AR CARTER" panose="02000000000000000000" pitchFamily="2" charset="0"/>
                <a:cs typeface="Calibri" panose="020F0502020204030204" pitchFamily="34" charset="0"/>
              </a:rPr>
              <a:t>“O meu nome é Leonor Brito Esteves e sou médica interna de Psiquiatria no Hospital Egas Moniz em Lisboa. Conheci em 2017 a Associação Cova do Mar e desde então sou voluntária deste projeto. </a:t>
            </a:r>
          </a:p>
          <a:p>
            <a:pPr algn="just"/>
            <a:endParaRPr lang="pt-PT" sz="1600" dirty="0">
              <a:latin typeface="AR CARTER" panose="02000000000000000000" pitchFamily="2" charset="0"/>
              <a:cs typeface="Calibri" panose="020F0502020204030204" pitchFamily="34" charset="0"/>
            </a:endParaRPr>
          </a:p>
          <a:p>
            <a:pPr algn="just"/>
            <a:r>
              <a:rPr lang="pt-PT" sz="1600" dirty="0">
                <a:latin typeface="AR CARTER" panose="02000000000000000000" pitchFamily="2" charset="0"/>
                <a:cs typeface="Calibri" panose="020F0502020204030204" pitchFamily="34" charset="0"/>
              </a:rPr>
              <a:t>Esta associação presta apoio à população do Bairro do 2º Torrão, um bairro ilegal onde habitam cerca de 1500 pessoas, das quais 200 são crianças. Estas pessoas vivem em condições de extrema pobreza, sem acesso a saneamento básico, luz </a:t>
            </a:r>
            <a:r>
              <a:rPr lang="pt-PT" sz="1600" dirty="0" err="1">
                <a:latin typeface="AR CARTER" panose="02000000000000000000" pitchFamily="2" charset="0"/>
                <a:cs typeface="Calibri" panose="020F0502020204030204" pitchFamily="34" charset="0"/>
              </a:rPr>
              <a:t>eléctrica</a:t>
            </a:r>
            <a:r>
              <a:rPr lang="pt-PT" sz="1600" dirty="0">
                <a:latin typeface="AR CARTER" panose="02000000000000000000" pitchFamily="2" charset="0"/>
                <a:cs typeface="Calibri" panose="020F0502020204030204" pitchFamily="34" charset="0"/>
              </a:rPr>
              <a:t> legal, em cerca de 500 barracas. O Bairro do 2º Torrão localiza-se na Trafaria, no Concelho de Almada. Mesmo junto aos silos de cereais, que tão bem se </a:t>
            </a:r>
            <a:r>
              <a:rPr lang="pt-PT" sz="1600" dirty="0" err="1">
                <a:latin typeface="AR CARTER" panose="02000000000000000000" pitchFamily="2" charset="0"/>
                <a:cs typeface="Calibri" panose="020F0502020204030204" pitchFamily="34" charset="0"/>
              </a:rPr>
              <a:t>vêem</a:t>
            </a:r>
            <a:r>
              <a:rPr lang="pt-PT" sz="1600" dirty="0">
                <a:latin typeface="AR CARTER" panose="02000000000000000000" pitchFamily="2" charset="0"/>
                <a:cs typeface="Calibri" panose="020F0502020204030204" pitchFamily="34" charset="0"/>
              </a:rPr>
              <a:t> de Lisboa, vivem pessoas onde diariamente são violados os seus direitos humanos. </a:t>
            </a:r>
          </a:p>
          <a:p>
            <a:pPr algn="just"/>
            <a:endParaRPr lang="pt-PT" sz="1600" dirty="0">
              <a:latin typeface="AR CARTER" panose="02000000000000000000" pitchFamily="2" charset="0"/>
              <a:cs typeface="Calibri" panose="020F0502020204030204" pitchFamily="34" charset="0"/>
            </a:endParaRPr>
          </a:p>
          <a:p>
            <a:pPr algn="just"/>
            <a:r>
              <a:rPr lang="pt-PT" sz="1600" dirty="0">
                <a:latin typeface="AR CARTER" panose="02000000000000000000" pitchFamily="2" charset="0"/>
                <a:cs typeface="Calibri" panose="020F0502020204030204" pitchFamily="34" charset="0"/>
              </a:rPr>
              <a:t>Um dos grandes projetos da Associação Cova do Mar é a 'Fábrica dos Sonhos' (FS), nascida em dezembro de 2016. A Fábrica dos Sonhos tem como objetivo proporcionar a estas crianças um porto de abrigo que dá apoio ao estudo, à brincadeira lúdico-pedagógica, ao desenvolvimento como individuo e ao desenvolvimento em grupo. Focada em dar apoio às crianças dos 6 aos 17 anos, a FS proporciona às crianças um local gratuito onde podem estar depois das aulas, a brincar e estudar em segurança. Para os que têm mais dificuldades na escola também são dinamizadas explicações nas matérias mais complicadas. </a:t>
            </a:r>
          </a:p>
          <a:p>
            <a:pPr algn="just"/>
            <a:endParaRPr lang="pt-PT" sz="1600" dirty="0">
              <a:latin typeface="AR CARTER" panose="02000000000000000000" pitchFamily="2" charset="0"/>
              <a:cs typeface="Calibri" panose="020F0502020204030204" pitchFamily="34" charset="0"/>
            </a:endParaRPr>
          </a:p>
          <a:p>
            <a:pPr algn="just"/>
            <a:r>
              <a:rPr lang="pt-PT" sz="1600" dirty="0">
                <a:latin typeface="AR CARTER" panose="02000000000000000000" pitchFamily="2" charset="0"/>
                <a:cs typeface="Calibri" panose="020F0502020204030204" pitchFamily="34" charset="0"/>
              </a:rPr>
              <a:t>Para além disso, existe todo um conjunto de atividades que promovem a </a:t>
            </a:r>
            <a:r>
              <a:rPr lang="pt-PT" sz="1600" dirty="0" err="1">
                <a:latin typeface="AR CARTER" panose="02000000000000000000" pitchFamily="2" charset="0"/>
                <a:cs typeface="Calibri" panose="020F0502020204030204" pitchFamily="34" charset="0"/>
              </a:rPr>
              <a:t>auto-confiança</a:t>
            </a:r>
            <a:r>
              <a:rPr lang="pt-PT" sz="1600" dirty="0">
                <a:latin typeface="AR CARTER" panose="02000000000000000000" pitchFamily="2" charset="0"/>
                <a:cs typeface="Calibri" panose="020F0502020204030204" pitchFamily="34" charset="0"/>
              </a:rPr>
              <a:t>, o desenvolvimento pessoal, a capacidade de </a:t>
            </a:r>
            <a:r>
              <a:rPr lang="pt-PT" sz="1600" dirty="0" err="1">
                <a:latin typeface="AR CARTER" panose="02000000000000000000" pitchFamily="2" charset="0"/>
                <a:cs typeface="Calibri" panose="020F0502020204030204" pitchFamily="34" charset="0"/>
              </a:rPr>
              <a:t>auto-determinação</a:t>
            </a:r>
            <a:r>
              <a:rPr lang="pt-PT" sz="1600" dirty="0">
                <a:latin typeface="AR CARTER" panose="02000000000000000000" pitchFamily="2" charset="0"/>
                <a:cs typeface="Calibri" panose="020F0502020204030204" pitchFamily="34" charset="0"/>
              </a:rPr>
              <a:t> e a descoberta de outras realidades e experiências, com por exemplo aulas de karaté, surf e algo tão simples como ir ao cinema. Estas atividades não acontecem só durante as aulas mas também nas férias.</a:t>
            </a:r>
          </a:p>
          <a:p>
            <a:pPr algn="just"/>
            <a:r>
              <a:rPr lang="pt-PT" sz="1600" dirty="0">
                <a:latin typeface="AR CARTER" panose="02000000000000000000" pitchFamily="2" charset="0"/>
                <a:cs typeface="Calibri" panose="020F0502020204030204" pitchFamily="34" charset="0"/>
              </a:rPr>
              <a:t>Graças à Cova do Mar estas crianças passam menos tempo na rua, são amados e protegidas, e têm um sítio onde lhes é dada uma infância que até entrarem na FS ainda não conheciam.”</a:t>
            </a:r>
            <a:endParaRPr kumimoji="0" lang="pt-PT" sz="1600" b="0" i="0" u="none" strike="noStrike" kern="1200" cap="none" spc="0" normalizeH="0" baseline="0" noProof="0" dirty="0">
              <a:ln>
                <a:noFill/>
              </a:ln>
              <a:effectLst/>
              <a:uLnTx/>
              <a:uFillTx/>
              <a:latin typeface="AR CARTER" panose="02000000000000000000" pitchFamily="2" charset="0"/>
              <a:cs typeface="Calibri" panose="020F0502020204030204" pitchFamily="34" charset="0"/>
            </a:endParaRPr>
          </a:p>
        </p:txBody>
      </p:sp>
      <p:sp>
        <p:nvSpPr>
          <p:cNvPr id="4" name="CaixaDeTexto 3">
            <a:extLst>
              <a:ext uri="{FF2B5EF4-FFF2-40B4-BE49-F238E27FC236}">
                <a16:creationId xmlns:a16="http://schemas.microsoft.com/office/drawing/2014/main" id="{679995FC-3E04-466C-A23E-6820A5A5190A}"/>
              </a:ext>
            </a:extLst>
          </p:cNvPr>
          <p:cNvSpPr txBox="1"/>
          <p:nvPr/>
        </p:nvSpPr>
        <p:spPr>
          <a:xfrm>
            <a:off x="7336184" y="5965448"/>
            <a:ext cx="4855816" cy="892552"/>
          </a:xfrm>
          <a:prstGeom prst="rect">
            <a:avLst/>
          </a:prstGeom>
          <a:noFill/>
        </p:spPr>
        <p:txBody>
          <a:bodyPr wrap="none" rtlCol="0">
            <a:spAutoFit/>
          </a:bodyPr>
          <a:lstStyle/>
          <a:p>
            <a:pPr algn="r"/>
            <a:r>
              <a:rPr lang="pt-PT" sz="3600" dirty="0">
                <a:solidFill>
                  <a:schemeClr val="bg1"/>
                </a:solidFill>
                <a:latin typeface="AR CARTER" panose="02000000000000000000" pitchFamily="2" charset="0"/>
              </a:rPr>
              <a:t>Leonor Brito Esteves</a:t>
            </a:r>
          </a:p>
          <a:p>
            <a:pPr algn="r"/>
            <a:r>
              <a:rPr lang="pt-PT" sz="1600" dirty="0">
                <a:solidFill>
                  <a:schemeClr val="bg1"/>
                </a:solidFill>
                <a:latin typeface="AR CARTER" panose="02000000000000000000" pitchFamily="2" charset="0"/>
              </a:rPr>
              <a:t>Médica Interna de Psiquiatria | Sócia e Voluntária da Associação Cova do Mar</a:t>
            </a:r>
          </a:p>
        </p:txBody>
      </p:sp>
    </p:spTree>
    <p:extLst>
      <p:ext uri="{BB962C8B-B14F-4D97-AF65-F5344CB8AC3E}">
        <p14:creationId xmlns:p14="http://schemas.microsoft.com/office/powerpoint/2010/main" val="2281573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CB4CD451-0B23-4A6F-B09A-99E7FC956926}"/>
              </a:ext>
            </a:extLst>
          </p:cNvPr>
          <p:cNvSpPr txBox="1"/>
          <p:nvPr/>
        </p:nvSpPr>
        <p:spPr>
          <a:xfrm>
            <a:off x="435428" y="1991548"/>
            <a:ext cx="11321143" cy="2062103"/>
          </a:xfrm>
          <a:prstGeom prst="rect">
            <a:avLst/>
          </a:prstGeom>
          <a:noFill/>
        </p:spPr>
        <p:txBody>
          <a:bodyPr wrap="square" rtlCol="0">
            <a:spAutoFit/>
          </a:bodyPr>
          <a:lstStyle/>
          <a:p>
            <a:pPr algn="just"/>
            <a:r>
              <a:rPr lang="pt-PT" sz="1600" dirty="0">
                <a:latin typeface="AR CARTER" panose="02000000000000000000" pitchFamily="2" charset="0"/>
                <a:cs typeface="Calibri" panose="020F0502020204030204" pitchFamily="34" charset="0"/>
              </a:rPr>
              <a:t>“Tudo o que se possa dizer sobre o projeto Fábrica dos Sonhos não pode estar dissociado da localização onde este se insere, o Bairro do 2ª Torrão. Podemos dissertar sobre a injustiça da desigualdade social, sobre a vitimização de crianças inocentes, porque muitas o são de facto, ou sobre a resiliência perante a existência, em pleno século XXI, de bairros como este.</a:t>
            </a:r>
          </a:p>
          <a:p>
            <a:pPr algn="just"/>
            <a:r>
              <a:rPr lang="pt-PT" sz="1600" dirty="0">
                <a:latin typeface="AR CARTER" panose="02000000000000000000" pitchFamily="2" charset="0"/>
                <a:cs typeface="Calibri" panose="020F0502020204030204" pitchFamily="34" charset="0"/>
              </a:rPr>
              <a:t>É, também, por tudo isto que “a Fábrica” lá está, mas o seu trabalho vai muito além.</a:t>
            </a:r>
          </a:p>
          <a:p>
            <a:pPr algn="just"/>
            <a:endParaRPr lang="pt-PT" sz="1600" dirty="0">
              <a:latin typeface="AR CARTER" panose="02000000000000000000" pitchFamily="2" charset="0"/>
              <a:cs typeface="Calibri" panose="020F0502020204030204" pitchFamily="34" charset="0"/>
            </a:endParaRPr>
          </a:p>
          <a:p>
            <a:pPr algn="just"/>
            <a:r>
              <a:rPr lang="pt-PT" sz="1600" dirty="0">
                <a:latin typeface="AR CARTER" panose="02000000000000000000" pitchFamily="2" charset="0"/>
                <a:cs typeface="Calibri" panose="020F0502020204030204" pitchFamily="34" charset="0"/>
              </a:rPr>
              <a:t>A nobreza de associações como a Cova do Mar é incomensurável. Não ter fundos próprios e depender de voluntários e beneméritos é tarefa árdua. Sobre o princípio de que “todas as crianças merecem a mesma oportunidade”, sou professora voluntária de Matemática na Fábrica dos Sonhos. Proporcionar às crianças do Bairro do 2º Torrão os privilégios que outros meninos, cujos pais podem pagar, têm. As crianças da Fábrica dos Sonhos reconhecem o esforço dos professores voluntários e este é um sinal de que “a Fábrica” faz bem o seu papel. Mostra-lhes, entre tantas coisas boas que lhes oferece, que é possível sonhar. Com trabalho, disciplina, reconhecimento e humildade “têm o mundo nas mãos” e “não há impossíveis”. ”</a:t>
            </a:r>
            <a:endParaRPr kumimoji="0" lang="pt-PT" sz="1600" b="0" i="0" u="none" strike="noStrike" kern="1200" cap="none" spc="0" normalizeH="0" baseline="0" noProof="0" dirty="0">
              <a:ln>
                <a:noFill/>
              </a:ln>
              <a:effectLst/>
              <a:uLnTx/>
              <a:uFillTx/>
              <a:latin typeface="AR CARTER" panose="02000000000000000000" pitchFamily="2" charset="0"/>
              <a:cs typeface="Calibri" panose="020F0502020204030204" pitchFamily="34" charset="0"/>
            </a:endParaRPr>
          </a:p>
        </p:txBody>
      </p:sp>
      <p:sp>
        <p:nvSpPr>
          <p:cNvPr id="4" name="CaixaDeTexto 3">
            <a:extLst>
              <a:ext uri="{FF2B5EF4-FFF2-40B4-BE49-F238E27FC236}">
                <a16:creationId xmlns:a16="http://schemas.microsoft.com/office/drawing/2014/main" id="{679995FC-3E04-466C-A23E-6820A5A5190A}"/>
              </a:ext>
            </a:extLst>
          </p:cNvPr>
          <p:cNvSpPr txBox="1"/>
          <p:nvPr/>
        </p:nvSpPr>
        <p:spPr>
          <a:xfrm>
            <a:off x="5495936" y="5965448"/>
            <a:ext cx="6696064" cy="892552"/>
          </a:xfrm>
          <a:prstGeom prst="rect">
            <a:avLst/>
          </a:prstGeom>
          <a:noFill/>
        </p:spPr>
        <p:txBody>
          <a:bodyPr wrap="none" rtlCol="0">
            <a:spAutoFit/>
          </a:bodyPr>
          <a:lstStyle/>
          <a:p>
            <a:pPr algn="r"/>
            <a:r>
              <a:rPr lang="pt-PT" sz="3600" dirty="0">
                <a:solidFill>
                  <a:schemeClr val="bg1"/>
                </a:solidFill>
                <a:latin typeface="AR CARTER" panose="02000000000000000000" pitchFamily="2" charset="0"/>
              </a:rPr>
              <a:t>Teresa Ferreira</a:t>
            </a:r>
          </a:p>
          <a:p>
            <a:pPr algn="r"/>
            <a:r>
              <a:rPr lang="pt-PT" sz="1600" dirty="0">
                <a:solidFill>
                  <a:schemeClr val="bg1"/>
                </a:solidFill>
                <a:latin typeface="AR CARTER" panose="02000000000000000000" pitchFamily="2" charset="0"/>
              </a:rPr>
              <a:t>Professora Adjunta no ISCAL | Sócia, Voluntária e Presidente do Conselho Fiscal da Associação Cova do Mar</a:t>
            </a:r>
          </a:p>
        </p:txBody>
      </p:sp>
    </p:spTree>
    <p:extLst>
      <p:ext uri="{BB962C8B-B14F-4D97-AF65-F5344CB8AC3E}">
        <p14:creationId xmlns:p14="http://schemas.microsoft.com/office/powerpoint/2010/main" val="2916561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CB4CD451-0B23-4A6F-B09A-99E7FC956926}"/>
              </a:ext>
            </a:extLst>
          </p:cNvPr>
          <p:cNvSpPr txBox="1"/>
          <p:nvPr/>
        </p:nvSpPr>
        <p:spPr>
          <a:xfrm>
            <a:off x="435428" y="352544"/>
            <a:ext cx="11321143" cy="6001643"/>
          </a:xfrm>
          <a:prstGeom prst="rect">
            <a:avLst/>
          </a:prstGeom>
          <a:noFill/>
        </p:spPr>
        <p:txBody>
          <a:bodyPr wrap="square" rtlCol="0">
            <a:spAutoFit/>
          </a:bodyPr>
          <a:lstStyle/>
          <a:p>
            <a:pPr algn="just"/>
            <a:r>
              <a:rPr lang="pt-PT" sz="1600" dirty="0">
                <a:latin typeface="AR CARTER" panose="02000000000000000000" pitchFamily="2" charset="0"/>
                <a:cs typeface="Calibri" panose="020F0502020204030204" pitchFamily="34" charset="0"/>
              </a:rPr>
              <a:t>“Viver no Bairro do 2.º Torrão, é viver a braços com múltiplos desafios associados a demasiadas barreiras, barreiras essas que não deveriam ter espaço em país nenhum do mundo, o que, de um modo geral, significa que há vários direitos, e necessidades, básicos, consagrados na nossa Constituição, na Declaração Universal dos Direitos Humanos, e na Declaração dos Direitos da Criança - de que Portugal é, e muito bem, signatário - que não estão a ser devidamente supridos. Às dificuldades socioeconómicas, concomitantemente com as insuficientes condições de habitabilidade, encontram-se muito frequentemente associadas situações de exclusão social de gravidade variável. Neste sentido, as famílias do bairro, suas crianças e jovens, veem-se demasiadas vezes a braços com dificuldades como desenraizamento cultural devido a situações de imigração, desemprego ou emprego precário, baixa escolaridade parental, dificuldades na integração e desempenho escolar, discriminação, violência, acesso dificultado a necessidades básicas como habitação e alimentação condignas e adequadas, educação e saúde de qualidade. Mais, estas famílias apresentam frequentemente um historial de dificuldades que têm tendência a perpetuar-se por várias gerações, sendo os recursos da comunidade muitas vezes pouco efetivos, concertados e continuados face às necessidades de todos – famílias e crianças – com impacto negativo no seu bem-estar, potencial de desenvolvimento e, em última instância, na sua saúde e qualidade de vida.</a:t>
            </a:r>
          </a:p>
          <a:p>
            <a:pPr algn="just"/>
            <a:r>
              <a:rPr lang="pt-PT" sz="1600" dirty="0">
                <a:latin typeface="AR CARTER" panose="02000000000000000000" pitchFamily="2" charset="0"/>
                <a:cs typeface="Calibri" panose="020F0502020204030204" pitchFamily="34" charset="0"/>
              </a:rPr>
              <a:t>Assim sendo, sob a perspetiva dos direitos humanos e das crianças, e tendo ainda em conta os Objetivos de Desenvolvimento Sustentável da Agenda 2030 da Organização das Nações Unidas, a realidade do Bairro do 2.º Torrão, e, sobretudo, as necessidades das suas crianças e jovens, a Associação Cova do Mar, através do Projeto “Fábrica dos Sonhos” tem, como valores norteadores das intervenções realizadas no âmbito deste último, a promoção do bem-estar individual, do sentimento de comunidade, bem como da colaboração e fortalecimento comunitário, da justiça social, da participação cívica, e o respeito pela diversidade, os quais atuam como veículos potenciadores do bem-estar pessoal e familiar, assim como do </a:t>
            </a:r>
            <a:r>
              <a:rPr lang="pt-PT" sz="1600" dirty="0" err="1">
                <a:latin typeface="AR CARTER" panose="02000000000000000000" pitchFamily="2" charset="0"/>
                <a:cs typeface="Calibri" panose="020F0502020204030204" pitchFamily="34" charset="0"/>
              </a:rPr>
              <a:t>empowerment</a:t>
            </a:r>
            <a:r>
              <a:rPr lang="pt-PT" sz="1600" dirty="0">
                <a:latin typeface="AR CARTER" panose="02000000000000000000" pitchFamily="2" charset="0"/>
                <a:cs typeface="Calibri" panose="020F0502020204030204" pitchFamily="34" charset="0"/>
              </a:rPr>
              <a:t> das crianças e jovens que apoia, que se pretende que se constituam como agentes ativos na construção, e melhoria, de ferramentas psicossociais promotoras de resiliência e mecanismos de </a:t>
            </a:r>
            <a:r>
              <a:rPr lang="pt-PT" sz="1600" dirty="0" err="1">
                <a:latin typeface="AR CARTER" panose="02000000000000000000" pitchFamily="2" charset="0"/>
                <a:cs typeface="Calibri" panose="020F0502020204030204" pitchFamily="34" charset="0"/>
              </a:rPr>
              <a:t>coping</a:t>
            </a:r>
            <a:r>
              <a:rPr lang="pt-PT" sz="1600" dirty="0">
                <a:latin typeface="AR CARTER" panose="02000000000000000000" pitchFamily="2" charset="0"/>
                <a:cs typeface="Calibri" panose="020F0502020204030204" pitchFamily="34" charset="0"/>
              </a:rPr>
              <a:t> adequados, que lhes permitam ultrapassar as adversidades que enfrentam diariamente, quer a nível individual nos vários contextos em que vivem, quer da sua comunidade. Pretende-se, assim, também, numa perspetiva ecológica - a qual é congruente ainda com uma leitura e funcionamento, sistémicos - promover o capital social, a par do investimento nos capitais físico e humano (com base também em parcerias com várias entidades locais e nacionais), o que trará benefícios pelo seu valor preventivo, sobretudo se precoce, impactando positivamente no bem-estar das famílias, suas crianças e jovens, e, por conseguinte, no seu desenvolvimento e comportamento, tal como sugerido pela literatura científica de várias áreas do conhecimento.</a:t>
            </a:r>
          </a:p>
          <a:p>
            <a:pPr algn="just"/>
            <a:r>
              <a:rPr lang="pt-PT" sz="1600" dirty="0">
                <a:latin typeface="AR CARTER" panose="02000000000000000000" pitchFamily="2" charset="0"/>
                <a:cs typeface="Calibri" panose="020F0502020204030204" pitchFamily="34" charset="0"/>
              </a:rPr>
              <a:t>É então com base neste enquadramento, bem como na convicção de que nenhuma criança ou jovem deveria ter de pagar por uma atividade tão estruturante para o seu desenvolvimento global como o brincar, que se baseiam todas as intervenções realizadas no âmbito do projeto “Fábrica dos Sonhos”, ao mesmo tempo que, através de outras atividades, se promovem </a:t>
            </a:r>
            <a:r>
              <a:rPr lang="pt-PT" sz="1600" dirty="0" err="1">
                <a:latin typeface="AR CARTER" panose="02000000000000000000" pitchFamily="2" charset="0"/>
                <a:cs typeface="Calibri" panose="020F0502020204030204" pitchFamily="34" charset="0"/>
              </a:rPr>
              <a:t>softskills</a:t>
            </a:r>
            <a:r>
              <a:rPr lang="pt-PT" sz="1600" dirty="0">
                <a:latin typeface="AR CARTER" panose="02000000000000000000" pitchFamily="2" charset="0"/>
                <a:cs typeface="Calibri" panose="020F0502020204030204" pitchFamily="34" charset="0"/>
              </a:rPr>
              <a:t> fundamentais como responsabilidade, autonomia, liderança, pensamento crítico, </a:t>
            </a:r>
            <a:r>
              <a:rPr lang="pt-PT" sz="1600" dirty="0" err="1">
                <a:latin typeface="AR CARTER" panose="02000000000000000000" pitchFamily="2" charset="0"/>
                <a:cs typeface="Calibri" panose="020F0502020204030204" pitchFamily="34" charset="0"/>
              </a:rPr>
              <a:t>auto-motivação</a:t>
            </a:r>
            <a:r>
              <a:rPr lang="pt-PT" sz="1600" dirty="0">
                <a:latin typeface="AR CARTER" panose="02000000000000000000" pitchFamily="2" charset="0"/>
                <a:cs typeface="Calibri" panose="020F0502020204030204" pitchFamily="34" charset="0"/>
              </a:rPr>
              <a:t>, trabalho em equipa, gestão de conflitos, resolução de problemas e comunicação.</a:t>
            </a:r>
          </a:p>
          <a:p>
            <a:pPr algn="just"/>
            <a:r>
              <a:rPr lang="pt-PT" sz="1600" dirty="0">
                <a:latin typeface="AR CARTER" panose="02000000000000000000" pitchFamily="2" charset="0"/>
                <a:cs typeface="Calibri" panose="020F0502020204030204" pitchFamily="34" charset="0"/>
              </a:rPr>
              <a:t>Temos, por isso, como principal objetivo, que as nossas crianças e jovens se tornem cidadãos proactivos e autónomos, capazes de intervir efetiva, e positivamente, nas suas próprias vidas, e também na sua comunidade, impactando-a no sentido de uma mudança positiva, que acomode finalmente os direitos que lhes estão atualmente vedados..”</a:t>
            </a:r>
            <a:endParaRPr kumimoji="0" lang="pt-PT" sz="1600" b="0" i="0" u="none" strike="noStrike" kern="1200" cap="none" spc="0" normalizeH="0" baseline="0" noProof="0" dirty="0">
              <a:ln>
                <a:noFill/>
              </a:ln>
              <a:effectLst/>
              <a:uLnTx/>
              <a:uFillTx/>
              <a:latin typeface="AR CARTER" panose="02000000000000000000" pitchFamily="2" charset="0"/>
              <a:cs typeface="Calibri" panose="020F0502020204030204" pitchFamily="34" charset="0"/>
            </a:endParaRPr>
          </a:p>
        </p:txBody>
      </p:sp>
      <p:sp>
        <p:nvSpPr>
          <p:cNvPr id="4" name="CaixaDeTexto 3">
            <a:extLst>
              <a:ext uri="{FF2B5EF4-FFF2-40B4-BE49-F238E27FC236}">
                <a16:creationId xmlns:a16="http://schemas.microsoft.com/office/drawing/2014/main" id="{679995FC-3E04-466C-A23E-6820A5A5190A}"/>
              </a:ext>
            </a:extLst>
          </p:cNvPr>
          <p:cNvSpPr txBox="1"/>
          <p:nvPr/>
        </p:nvSpPr>
        <p:spPr>
          <a:xfrm>
            <a:off x="8551259" y="5965448"/>
            <a:ext cx="3640741" cy="892552"/>
          </a:xfrm>
          <a:prstGeom prst="rect">
            <a:avLst/>
          </a:prstGeom>
          <a:noFill/>
        </p:spPr>
        <p:txBody>
          <a:bodyPr wrap="none" rtlCol="0">
            <a:spAutoFit/>
          </a:bodyPr>
          <a:lstStyle/>
          <a:p>
            <a:pPr algn="r"/>
            <a:r>
              <a:rPr lang="pt-PT" sz="3600" dirty="0">
                <a:solidFill>
                  <a:schemeClr val="bg1"/>
                </a:solidFill>
                <a:latin typeface="AR CARTER" panose="02000000000000000000" pitchFamily="2" charset="0"/>
              </a:rPr>
              <a:t>Ana Sofia Oliveira</a:t>
            </a:r>
          </a:p>
          <a:p>
            <a:pPr algn="r"/>
            <a:r>
              <a:rPr lang="pt-PT" sz="1600" dirty="0">
                <a:solidFill>
                  <a:schemeClr val="bg1"/>
                </a:solidFill>
                <a:latin typeface="AR CARTER" panose="02000000000000000000" pitchFamily="2" charset="0"/>
              </a:rPr>
              <a:t>Psicóloga | Sócia e Voluntária da Associação Cova do Mar</a:t>
            </a:r>
          </a:p>
        </p:txBody>
      </p:sp>
    </p:spTree>
    <p:extLst>
      <p:ext uri="{BB962C8B-B14F-4D97-AF65-F5344CB8AC3E}">
        <p14:creationId xmlns:p14="http://schemas.microsoft.com/office/powerpoint/2010/main" val="339894028"/>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2188</TotalTime>
  <Words>3047</Words>
  <Application>Microsoft Office PowerPoint</Application>
  <PresentationFormat>Ecrã Panorâmico</PresentationFormat>
  <Paragraphs>165</Paragraphs>
  <Slides>28</Slides>
  <Notes>0</Notes>
  <HiddenSlides>0</HiddenSlides>
  <MMClips>0</MMClips>
  <ScaleCrop>false</ScaleCrop>
  <HeadingPairs>
    <vt:vector size="6" baseType="variant">
      <vt:variant>
        <vt:lpstr>Tipos de letra usados</vt:lpstr>
      </vt:variant>
      <vt:variant>
        <vt:i4>5</vt:i4>
      </vt:variant>
      <vt:variant>
        <vt:lpstr>Tema</vt:lpstr>
      </vt:variant>
      <vt:variant>
        <vt:i4>1</vt:i4>
      </vt:variant>
      <vt:variant>
        <vt:lpstr>Títulos dos diapositivos</vt:lpstr>
      </vt:variant>
      <vt:variant>
        <vt:i4>28</vt:i4>
      </vt:variant>
    </vt:vector>
  </HeadingPairs>
  <TitlesOfParts>
    <vt:vector size="34" baseType="lpstr">
      <vt:lpstr>Agency FB</vt:lpstr>
      <vt:lpstr>AR CARTER</vt:lpstr>
      <vt:lpstr>Arial</vt:lpstr>
      <vt:lpstr>Calibri</vt:lpstr>
      <vt:lpstr>Calibri Light</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Associação Cova do Mar</dc:creator>
  <cp:lastModifiedBy>Associação Cova do Mar</cp:lastModifiedBy>
  <cp:revision>105</cp:revision>
  <cp:lastPrinted>2019-10-13T14:30:29Z</cp:lastPrinted>
  <dcterms:created xsi:type="dcterms:W3CDTF">2019-09-25T00:29:53Z</dcterms:created>
  <dcterms:modified xsi:type="dcterms:W3CDTF">2020-01-15T17:04:11Z</dcterms:modified>
</cp:coreProperties>
</file>