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7" r:id="rId3"/>
    <p:sldId id="276" r:id="rId4"/>
    <p:sldId id="284" r:id="rId5"/>
    <p:sldId id="279" r:id="rId6"/>
    <p:sldId id="281" r:id="rId7"/>
    <p:sldId id="298" r:id="rId8"/>
    <p:sldId id="299" r:id="rId9"/>
    <p:sldId id="300" r:id="rId10"/>
    <p:sldId id="301" r:id="rId11"/>
    <p:sldId id="302" r:id="rId12"/>
    <p:sldId id="303" r:id="rId13"/>
    <p:sldId id="311" r:id="rId14"/>
    <p:sldId id="310" r:id="rId15"/>
    <p:sldId id="282" r:id="rId16"/>
    <p:sldId id="304" r:id="rId17"/>
    <p:sldId id="293" r:id="rId18"/>
    <p:sldId id="278" r:id="rId19"/>
    <p:sldId id="295" r:id="rId20"/>
    <p:sldId id="294" r:id="rId21"/>
    <p:sldId id="296" r:id="rId22"/>
    <p:sldId id="308" r:id="rId23"/>
    <p:sldId id="307" r:id="rId24"/>
    <p:sldId id="256" r:id="rId25"/>
    <p:sldId id="297" r:id="rId26"/>
    <p:sldId id="305" r:id="rId27"/>
    <p:sldId id="306" r:id="rId28"/>
    <p:sldId id="312" r:id="rId29"/>
  </p:sldIdLst>
  <p:sldSz cx="12192000" cy="6858000"/>
  <p:notesSz cx="6889750" cy="967105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73" d="100"/>
          <a:sy n="73" d="100"/>
        </p:scale>
        <p:origin x="5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AC8F90-8D14-427D-9A0E-12A142D4B516}"/>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1E308F92-11B1-4F51-9B9F-946FDF58C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11E29A8E-9F33-4677-B15A-8871C7539E6C}"/>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5" name="Marcador de Posição do Rodapé 4">
            <a:extLst>
              <a:ext uri="{FF2B5EF4-FFF2-40B4-BE49-F238E27FC236}">
                <a16:creationId xmlns:a16="http://schemas.microsoft.com/office/drawing/2014/main" id="{3023A47C-CD6E-4210-92AB-9434F1D0232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61001EB-B4AC-4854-AE97-5CE1A9B15840}"/>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327549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E3CC0-8C30-416E-893F-3CC7AB27ECE0}"/>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041B139F-13CE-43F4-9EEA-0E69AF91CB6E}"/>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284F0166-AA83-4FB2-ACAC-922F29848B1E}"/>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5" name="Marcador de Posição do Rodapé 4">
            <a:extLst>
              <a:ext uri="{FF2B5EF4-FFF2-40B4-BE49-F238E27FC236}">
                <a16:creationId xmlns:a16="http://schemas.microsoft.com/office/drawing/2014/main" id="{B6829EA8-4EA8-49F8-8874-E0F5AE43FAF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C551789-C1D4-44F7-ACC2-501DD1224543}"/>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76944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113F2F-F5EE-4FFC-976C-94F2BF350C78}"/>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44BEAD7C-A6CD-443A-899B-2B10F0ADB3A3}"/>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03365578-E4E8-40F8-909B-7A21292107E4}"/>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5" name="Marcador de Posição do Rodapé 4">
            <a:extLst>
              <a:ext uri="{FF2B5EF4-FFF2-40B4-BE49-F238E27FC236}">
                <a16:creationId xmlns:a16="http://schemas.microsoft.com/office/drawing/2014/main" id="{BE1602E4-E598-4C05-A2D7-D6D9A3D5C74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BDF5225-B00E-4938-9414-DC5DFC3062FB}"/>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284477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890EA-EF2A-4BCE-AFBE-FA1357CA530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B25965D-07D8-4EA2-A3F2-7D36087F3238}"/>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985C0FF-4391-4C3B-B4CD-89BB5A6AFBDA}"/>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5" name="Marcador de Posição do Rodapé 4">
            <a:extLst>
              <a:ext uri="{FF2B5EF4-FFF2-40B4-BE49-F238E27FC236}">
                <a16:creationId xmlns:a16="http://schemas.microsoft.com/office/drawing/2014/main" id="{51303D62-E227-4702-A9A5-9664F1F2E34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22C09E1-7C03-44B3-B909-3DE7980ED894}"/>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143991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6C3CA-BAC1-4C8E-A654-958385D176FB}"/>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441E4D49-9B2C-40D6-96DE-9B4369335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198FDBEF-3080-47E7-96A5-26FDE6CCB0EA}"/>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5" name="Marcador de Posição do Rodapé 4">
            <a:extLst>
              <a:ext uri="{FF2B5EF4-FFF2-40B4-BE49-F238E27FC236}">
                <a16:creationId xmlns:a16="http://schemas.microsoft.com/office/drawing/2014/main" id="{F0D7298D-1BF2-4340-9EC9-D94E48FBCFF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340C6B9-E4D7-4C3A-9BAA-92600709AE07}"/>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272019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8CAB9-40AD-4D24-B057-C4A3E6F367C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39BCC42-F548-47DA-AC83-D560568F419D}"/>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A3556B37-586E-493D-9DB1-68F29B0F01CD}"/>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0773264D-2FD4-4DF1-8C4F-549FC8CD30BB}"/>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6" name="Marcador de Posição do Rodapé 5">
            <a:extLst>
              <a:ext uri="{FF2B5EF4-FFF2-40B4-BE49-F238E27FC236}">
                <a16:creationId xmlns:a16="http://schemas.microsoft.com/office/drawing/2014/main" id="{30814F9C-8EEB-49F3-A831-8A22EC9C5A5C}"/>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30462723-9590-4A89-82AD-BDD4BF18D03E}"/>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3859443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8517F-AC63-4383-987E-52FF1E39F15A}"/>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6B91195-8ED5-421F-861A-96C47BE92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B34B7BA1-C377-4FB7-A30C-B3F32113BC2E}"/>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04BE72F6-490D-4310-B8A3-66AFB9299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B60E29F7-9EC7-4369-B588-9012A5CA1AA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38AF6470-AE69-43DE-9EEA-958FEAA13A59}"/>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8" name="Marcador de Posição do Rodapé 7">
            <a:extLst>
              <a:ext uri="{FF2B5EF4-FFF2-40B4-BE49-F238E27FC236}">
                <a16:creationId xmlns:a16="http://schemas.microsoft.com/office/drawing/2014/main" id="{1B7CAAB3-8542-4189-B4F3-FE0C0E03EBDE}"/>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AA34F448-D37A-4B7A-9D72-7ACEC47E55AA}"/>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25960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D5E31-07A6-4E07-A52D-A76FA0D27ECB}"/>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AEA13B47-F7BA-493E-9682-A5093A244CEB}"/>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4" name="Marcador de Posição do Rodapé 3">
            <a:extLst>
              <a:ext uri="{FF2B5EF4-FFF2-40B4-BE49-F238E27FC236}">
                <a16:creationId xmlns:a16="http://schemas.microsoft.com/office/drawing/2014/main" id="{D9662683-D2F7-4589-8FD9-AAAA6A53A797}"/>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93DAF70D-8560-443F-8F86-D33BBA261EFA}"/>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414571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4E0E010C-618F-49B2-A96F-36D94D168201}"/>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3" name="Marcador de Posição do Rodapé 2">
            <a:extLst>
              <a:ext uri="{FF2B5EF4-FFF2-40B4-BE49-F238E27FC236}">
                <a16:creationId xmlns:a16="http://schemas.microsoft.com/office/drawing/2014/main" id="{F61062B6-1301-4697-AA73-7CF3BF963AFE}"/>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ED858154-EA2E-4662-985D-713B322189F3}"/>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414141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41AC3-4D2F-4CA9-8822-2EDE2B531CE2}"/>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68C317C-49E9-409D-BAC6-ADE0F7535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807A2966-0435-4CFB-AF05-478B665A5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0D52AD2F-35C8-48C9-8654-917C90F1E7F8}"/>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6" name="Marcador de Posição do Rodapé 5">
            <a:extLst>
              <a:ext uri="{FF2B5EF4-FFF2-40B4-BE49-F238E27FC236}">
                <a16:creationId xmlns:a16="http://schemas.microsoft.com/office/drawing/2014/main" id="{CBECB8BD-9EA9-4A30-AD39-43062B696F6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16A557E-0582-4517-A301-00D29A2FCABD}"/>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22579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C38B6-20B5-4ABD-BDC5-80076BF2DC9D}"/>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2B492FBC-DECC-482D-941F-B26376F207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BBF0F2DF-15D7-45A7-AEEB-8B7ABD8E3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58E16EDC-3DA8-489A-8B07-873CA47D8656}"/>
              </a:ext>
            </a:extLst>
          </p:cNvPr>
          <p:cNvSpPr>
            <a:spLocks noGrp="1"/>
          </p:cNvSpPr>
          <p:nvPr>
            <p:ph type="dt" sz="half" idx="10"/>
          </p:nvPr>
        </p:nvSpPr>
        <p:spPr/>
        <p:txBody>
          <a:bodyPr/>
          <a:lstStyle/>
          <a:p>
            <a:fld id="{B7BD9EAF-7C2A-4FE2-A52A-B94521112CF6}" type="datetimeFigureOut">
              <a:rPr lang="pt-PT" smtClean="0"/>
              <a:t>23/03/2020</a:t>
            </a:fld>
            <a:endParaRPr lang="pt-PT"/>
          </a:p>
        </p:txBody>
      </p:sp>
      <p:sp>
        <p:nvSpPr>
          <p:cNvPr id="6" name="Marcador de Posição do Rodapé 5">
            <a:extLst>
              <a:ext uri="{FF2B5EF4-FFF2-40B4-BE49-F238E27FC236}">
                <a16:creationId xmlns:a16="http://schemas.microsoft.com/office/drawing/2014/main" id="{97F14957-3625-4A59-9F8F-7EA405A6C795}"/>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A0E4B0C-81D1-45CB-9994-994B1C85E978}"/>
              </a:ext>
            </a:extLst>
          </p:cNvPr>
          <p:cNvSpPr>
            <a:spLocks noGrp="1"/>
          </p:cNvSpPr>
          <p:nvPr>
            <p:ph type="sldNum" sz="quarter" idx="12"/>
          </p:nvPr>
        </p:nvSpPr>
        <p:spPr/>
        <p:txBody>
          <a:bodyPr/>
          <a:lstStyle/>
          <a:p>
            <a:fld id="{F2BA9AC7-9F18-4DA9-8D11-2666DB2229F1}" type="slidenum">
              <a:rPr lang="pt-PT" smtClean="0"/>
              <a:t>‹#›</a:t>
            </a:fld>
            <a:endParaRPr lang="pt-PT"/>
          </a:p>
        </p:txBody>
      </p:sp>
    </p:spTree>
    <p:extLst>
      <p:ext uri="{BB962C8B-B14F-4D97-AF65-F5344CB8AC3E}">
        <p14:creationId xmlns:p14="http://schemas.microsoft.com/office/powerpoint/2010/main" val="2024467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492A7BD-04FE-4A85-B927-D3E215B5B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A4753F2-2F04-48D3-91B0-CB71ABCDA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E3EF0B7-680D-49B3-9E1D-26FE4F5BC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D9EAF-7C2A-4FE2-A52A-B94521112CF6}" type="datetimeFigureOut">
              <a:rPr lang="pt-PT" smtClean="0"/>
              <a:t>23/03/2020</a:t>
            </a:fld>
            <a:endParaRPr lang="pt-PT"/>
          </a:p>
        </p:txBody>
      </p:sp>
      <p:sp>
        <p:nvSpPr>
          <p:cNvPr id="5" name="Marcador de Posição do Rodapé 4">
            <a:extLst>
              <a:ext uri="{FF2B5EF4-FFF2-40B4-BE49-F238E27FC236}">
                <a16:creationId xmlns:a16="http://schemas.microsoft.com/office/drawing/2014/main" id="{969F020D-6C24-4616-9AD9-94F636739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28628939-0E59-49BA-9436-A418F9FAD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A9AC7-9F18-4DA9-8D11-2666DB2229F1}" type="slidenum">
              <a:rPr lang="pt-PT" smtClean="0"/>
              <a:t>‹#›</a:t>
            </a:fld>
            <a:endParaRPr lang="pt-PT"/>
          </a:p>
        </p:txBody>
      </p:sp>
    </p:spTree>
    <p:extLst>
      <p:ext uri="{BB962C8B-B14F-4D97-AF65-F5344CB8AC3E}">
        <p14:creationId xmlns:p14="http://schemas.microsoft.com/office/powerpoint/2010/main" val="1230303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bit.ly/35jZlk3" TargetMode="External"/><Relationship Id="rId13" Type="http://schemas.openxmlformats.org/officeDocument/2006/relationships/hyperlink" Target="https://bit.ly/2nmkDvY" TargetMode="External"/><Relationship Id="rId3" Type="http://schemas.openxmlformats.org/officeDocument/2006/relationships/hyperlink" Target="https://bit.ly/2Mlm9XF" TargetMode="External"/><Relationship Id="rId7" Type="http://schemas.openxmlformats.org/officeDocument/2006/relationships/hyperlink" Target="https://bit.ly/2OtuvPC" TargetMode="External"/><Relationship Id="rId12" Type="http://schemas.openxmlformats.org/officeDocument/2006/relationships/hyperlink" Target="https://bit.ly/30ZAUoF" TargetMode="External"/><Relationship Id="rId2" Type="http://schemas.openxmlformats.org/officeDocument/2006/relationships/hyperlink" Target="https://bit.ly/31UO6Mt" TargetMode="External"/><Relationship Id="rId1" Type="http://schemas.openxmlformats.org/officeDocument/2006/relationships/slideLayout" Target="../slideLayouts/slideLayout1.xml"/><Relationship Id="rId6" Type="http://schemas.openxmlformats.org/officeDocument/2006/relationships/hyperlink" Target="https://bit.ly/335VsNs" TargetMode="External"/><Relationship Id="rId11" Type="http://schemas.openxmlformats.org/officeDocument/2006/relationships/hyperlink" Target="https://bit.ly/33fWpTl" TargetMode="External"/><Relationship Id="rId5" Type="http://schemas.openxmlformats.org/officeDocument/2006/relationships/hyperlink" Target="https://bit.ly/33aViVa" TargetMode="External"/><Relationship Id="rId10" Type="http://schemas.openxmlformats.org/officeDocument/2006/relationships/hyperlink" Target="https://bit.ly/33cM22N" TargetMode="External"/><Relationship Id="rId4" Type="http://schemas.openxmlformats.org/officeDocument/2006/relationships/hyperlink" Target="https://bit.ly/2LXN2Cl" TargetMode="External"/><Relationship Id="rId9" Type="http://schemas.openxmlformats.org/officeDocument/2006/relationships/hyperlink" Target="https://bit.ly/2LTzEPg" TargetMode="External"/><Relationship Id="rId14" Type="http://schemas.openxmlformats.org/officeDocument/2006/relationships/hyperlink" Target="https://bit.ly/2MlgpNQ"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hyperlink" Target="https://www.facebook.com/456707061183467/videos/292266748110536/" TargetMode="External"/><Relationship Id="rId4" Type="http://schemas.openxmlformats.org/officeDocument/2006/relationships/hyperlink" Target="https://vimeo.com/24977136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jpe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jpeg"/><Relationship Id="rId25" Type="http://schemas.openxmlformats.org/officeDocument/2006/relationships/image" Target="../media/image62.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24" Type="http://schemas.openxmlformats.org/officeDocument/2006/relationships/image" Target="../media/image61.jpeg"/><Relationship Id="rId5" Type="http://schemas.openxmlformats.org/officeDocument/2006/relationships/image" Target="../media/image42.jpe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jpe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jpeg"/><Relationship Id="rId27"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AC58DC27-766B-4286-B6BA-55F9DEB505AD}"/>
              </a:ext>
            </a:extLst>
          </p:cNvPr>
          <p:cNvPicPr/>
          <p:nvPr/>
        </p:nvPicPr>
        <p:blipFill>
          <a:blip r:embed="rId2">
            <a:biLevel thresh="50000"/>
          </a:blip>
          <a:stretch/>
        </p:blipFill>
        <p:spPr>
          <a:xfrm>
            <a:off x="3768825" y="748784"/>
            <a:ext cx="4445640" cy="4933440"/>
          </a:xfrm>
          <a:prstGeom prst="rect">
            <a:avLst/>
          </a:prstGeom>
          <a:ln>
            <a:noFill/>
          </a:ln>
        </p:spPr>
      </p:pic>
      <p:grpSp>
        <p:nvGrpSpPr>
          <p:cNvPr id="2" name="Agrupar 1">
            <a:extLst>
              <a:ext uri="{FF2B5EF4-FFF2-40B4-BE49-F238E27FC236}">
                <a16:creationId xmlns:a16="http://schemas.microsoft.com/office/drawing/2014/main" id="{354F1C4F-4B33-435E-B727-E335D3251CC8}"/>
              </a:ext>
            </a:extLst>
          </p:cNvPr>
          <p:cNvGrpSpPr/>
          <p:nvPr/>
        </p:nvGrpSpPr>
        <p:grpSpPr>
          <a:xfrm>
            <a:off x="1186559" y="6083598"/>
            <a:ext cx="9610195" cy="486379"/>
            <a:chOff x="1186559" y="6195892"/>
            <a:chExt cx="9610195" cy="486379"/>
          </a:xfrm>
        </p:grpSpPr>
        <p:sp>
          <p:nvSpPr>
            <p:cNvPr id="4" name="CaixaDeTexto 3">
              <a:extLst>
                <a:ext uri="{FF2B5EF4-FFF2-40B4-BE49-F238E27FC236}">
                  <a16:creationId xmlns:a16="http://schemas.microsoft.com/office/drawing/2014/main" id="{F0A25249-EDA4-4101-9347-DFD508167CF1}"/>
                </a:ext>
              </a:extLst>
            </p:cNvPr>
            <p:cNvSpPr txBox="1"/>
            <p:nvPr/>
          </p:nvSpPr>
          <p:spPr>
            <a:xfrm>
              <a:off x="1186559" y="6220606"/>
              <a:ext cx="9610195" cy="461665"/>
            </a:xfrm>
            <a:prstGeom prst="rect">
              <a:avLst/>
            </a:prstGeom>
            <a:noFill/>
          </p:spPr>
          <p:txBody>
            <a:bodyPr wrap="none" rtlCol="0">
              <a:spAutoFit/>
            </a:bodyPr>
            <a:lstStyle/>
            <a:p>
              <a:pPr algn="ctr"/>
              <a:r>
                <a:rPr lang="pt-PT" sz="2400" dirty="0" smtClean="0">
                  <a:solidFill>
                    <a:schemeClr val="bg1"/>
                  </a:solidFill>
                  <a:latin typeface="AR CARTER" panose="02000000000000000000" pitchFamily="2" charset="0"/>
                </a:rPr>
                <a:t>HUMAN RIGHTS                      ANIMAL RIGHTS          ENVIRONMENTAL RIGHTS</a:t>
              </a:r>
              <a:endParaRPr lang="pt-PT" sz="2400" dirty="0">
                <a:solidFill>
                  <a:schemeClr val="bg1"/>
                </a:solidFill>
                <a:latin typeface="AR CARTER" panose="02000000000000000000" pitchFamily="2" charset="0"/>
              </a:endParaRPr>
            </a:p>
          </p:txBody>
        </p:sp>
        <p:pic>
          <p:nvPicPr>
            <p:cNvPr id="5" name="Picture 66">
              <a:extLst>
                <a:ext uri="{FF2B5EF4-FFF2-40B4-BE49-F238E27FC236}">
                  <a16:creationId xmlns:a16="http://schemas.microsoft.com/office/drawing/2014/main" id="{26D9E15F-C50C-4E7E-AA97-0A2EDBCCA789}"/>
                </a:ext>
              </a:extLst>
            </p:cNvPr>
            <p:cNvPicPr/>
            <p:nvPr/>
          </p:nvPicPr>
          <p:blipFill>
            <a:blip r:embed="rId2">
              <a:biLevel thresh="25000"/>
            </a:blip>
            <a:stretch/>
          </p:blipFill>
          <p:spPr>
            <a:xfrm>
              <a:off x="4274910" y="6195892"/>
              <a:ext cx="385108" cy="362925"/>
            </a:xfrm>
            <a:prstGeom prst="rect">
              <a:avLst/>
            </a:prstGeom>
            <a:ln>
              <a:noFill/>
            </a:ln>
          </p:spPr>
        </p:pic>
        <p:pic>
          <p:nvPicPr>
            <p:cNvPr id="6" name="Picture 66">
              <a:extLst>
                <a:ext uri="{FF2B5EF4-FFF2-40B4-BE49-F238E27FC236}">
                  <a16:creationId xmlns:a16="http://schemas.microsoft.com/office/drawing/2014/main" id="{AD0D7ED1-861C-4BE4-9115-8D481D2E6481}"/>
                </a:ext>
              </a:extLst>
            </p:cNvPr>
            <p:cNvPicPr/>
            <p:nvPr/>
          </p:nvPicPr>
          <p:blipFill>
            <a:blip r:embed="rId2">
              <a:biLevel thresh="25000"/>
            </a:blip>
            <a:stretch/>
          </p:blipFill>
          <p:spPr>
            <a:xfrm>
              <a:off x="7053918" y="6195892"/>
              <a:ext cx="385108" cy="362925"/>
            </a:xfrm>
            <a:prstGeom prst="rect">
              <a:avLst/>
            </a:prstGeom>
            <a:ln>
              <a:noFill/>
            </a:ln>
          </p:spPr>
        </p:pic>
      </p:grpSp>
    </p:spTree>
    <p:extLst>
      <p:ext uri="{BB962C8B-B14F-4D97-AF65-F5344CB8AC3E}">
        <p14:creationId xmlns:p14="http://schemas.microsoft.com/office/powerpoint/2010/main" val="1607575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1900447" y="2644170"/>
            <a:ext cx="8565295" cy="1107996"/>
          </a:xfrm>
          <a:prstGeom prst="rect">
            <a:avLst/>
          </a:prstGeom>
          <a:noFill/>
        </p:spPr>
        <p:txBody>
          <a:bodyPr wrap="none" rtlCol="0">
            <a:spAutoFit/>
          </a:bodyPr>
          <a:lstStyle/>
          <a:p>
            <a:pPr algn="ctr"/>
            <a:r>
              <a:rPr lang="pt-PT" sz="6600" dirty="0" smtClean="0">
                <a:solidFill>
                  <a:schemeClr val="bg1"/>
                </a:solidFill>
                <a:latin typeface="AR CARTER" panose="02000000000000000000" pitchFamily="2" charset="0"/>
              </a:rPr>
              <a:t>THE</a:t>
            </a:r>
            <a:r>
              <a:rPr lang="pt-PT" sz="6600" dirty="0" smtClean="0">
                <a:latin typeface="AR CARTER" panose="02000000000000000000" pitchFamily="2" charset="0"/>
              </a:rPr>
              <a:t> FACTORY OF DREAMS</a:t>
            </a:r>
            <a:endParaRPr lang="pt-PT" sz="6600" dirty="0">
              <a:latin typeface="AR CARTER" panose="02000000000000000000" pitchFamily="2" charset="0"/>
            </a:endParaRPr>
          </a:p>
        </p:txBody>
      </p:sp>
      <p:sp>
        <p:nvSpPr>
          <p:cNvPr id="3" name="CaixaDeTexto 2">
            <a:extLst>
              <a:ext uri="{FF2B5EF4-FFF2-40B4-BE49-F238E27FC236}">
                <a16:creationId xmlns:a16="http://schemas.microsoft.com/office/drawing/2014/main" id="{B5460B68-0A3E-44FD-B75B-36396A4935AD}"/>
              </a:ext>
            </a:extLst>
          </p:cNvPr>
          <p:cNvSpPr txBox="1"/>
          <p:nvPr/>
        </p:nvSpPr>
        <p:spPr>
          <a:xfrm>
            <a:off x="3387651" y="3429000"/>
            <a:ext cx="6836423" cy="646331"/>
          </a:xfrm>
          <a:prstGeom prst="rect">
            <a:avLst/>
          </a:prstGeom>
          <a:noFill/>
        </p:spPr>
        <p:txBody>
          <a:bodyPr wrap="none" rtlCol="0">
            <a:spAutoFit/>
          </a:bodyPr>
          <a:lstStyle/>
          <a:p>
            <a:pPr algn="ctr"/>
            <a:r>
              <a:rPr lang="pt-PT" sz="3600" dirty="0">
                <a:solidFill>
                  <a:schemeClr val="bg1"/>
                </a:solidFill>
                <a:latin typeface="AR CARTER" panose="02000000000000000000" pitchFamily="2" charset="0"/>
              </a:rPr>
              <a:t>… </a:t>
            </a:r>
            <a:r>
              <a:rPr lang="pt-PT" sz="3600" dirty="0" smtClean="0">
                <a:solidFill>
                  <a:schemeClr val="bg1"/>
                </a:solidFill>
                <a:latin typeface="AR CARTER" panose="02000000000000000000" pitchFamily="2" charset="0"/>
              </a:rPr>
              <a:t>BY THE VOICE OF SOME CHILDREN</a:t>
            </a:r>
            <a:endParaRPr lang="pt-PT" sz="3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44464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a16="http://schemas.microsoft.com/office/drawing/2014/main" id="{0D64AFDD-3703-4743-8869-E0F993FA0909}"/>
              </a:ext>
            </a:extLst>
          </p:cNvPr>
          <p:cNvPicPr>
            <a:picLocks noChangeAspect="1"/>
          </p:cNvPicPr>
          <p:nvPr/>
        </p:nvPicPr>
        <p:blipFill rotWithShape="1">
          <a:blip r:embed="rId2">
            <a:extLst>
              <a:ext uri="{28A0092B-C50C-407E-A947-70E740481C1C}">
                <a14:useLocalDpi xmlns:a14="http://schemas.microsoft.com/office/drawing/2010/main" val="0"/>
              </a:ext>
            </a:extLst>
          </a:blip>
          <a:srcRect l="15747" t="18992" r="5525" b="11088"/>
          <a:stretch/>
        </p:blipFill>
        <p:spPr>
          <a:xfrm>
            <a:off x="435426" y="101600"/>
            <a:ext cx="5297716" cy="665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Uma imagem com texto&#10;&#10;Descrição gerada automaticamente">
            <a:extLst>
              <a:ext uri="{FF2B5EF4-FFF2-40B4-BE49-F238E27FC236}">
                <a16:creationId xmlns:a16="http://schemas.microsoft.com/office/drawing/2014/main" id="{2B353145-7224-4D97-BC14-98F842D9866C}"/>
              </a:ext>
            </a:extLst>
          </p:cNvPr>
          <p:cNvPicPr>
            <a:picLocks noChangeAspect="1"/>
          </p:cNvPicPr>
          <p:nvPr/>
        </p:nvPicPr>
        <p:blipFill rotWithShape="1">
          <a:blip r:embed="rId3">
            <a:extLst>
              <a:ext uri="{28A0092B-C50C-407E-A947-70E740481C1C}">
                <a14:useLocalDpi xmlns:a14="http://schemas.microsoft.com/office/drawing/2010/main" val="0"/>
              </a:ext>
            </a:extLst>
          </a:blip>
          <a:srcRect l="11077" t="13434" r="10197" b="19595"/>
          <a:stretch/>
        </p:blipFill>
        <p:spPr>
          <a:xfrm>
            <a:off x="6225678" y="101600"/>
            <a:ext cx="5530896" cy="665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4451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texto&#10;&#10;Descrição gerada automaticamente">
            <a:extLst>
              <a:ext uri="{FF2B5EF4-FFF2-40B4-BE49-F238E27FC236}">
                <a16:creationId xmlns:a16="http://schemas.microsoft.com/office/drawing/2014/main" id="{FB2C885D-E730-4085-9BCC-0D8B3872478F}"/>
              </a:ext>
            </a:extLst>
          </p:cNvPr>
          <p:cNvPicPr>
            <a:picLocks noChangeAspect="1"/>
          </p:cNvPicPr>
          <p:nvPr/>
        </p:nvPicPr>
        <p:blipFill rotWithShape="1">
          <a:blip r:embed="rId2">
            <a:extLst>
              <a:ext uri="{28A0092B-C50C-407E-A947-70E740481C1C}">
                <a14:useLocalDpi xmlns:a14="http://schemas.microsoft.com/office/drawing/2010/main" val="0"/>
              </a:ext>
            </a:extLst>
          </a:blip>
          <a:srcRect l="14079" t="15238" r="15576" b="26522"/>
          <a:stretch/>
        </p:blipFill>
        <p:spPr>
          <a:xfrm>
            <a:off x="217714" y="148770"/>
            <a:ext cx="5602514" cy="656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descr="Uma imagem com texto&#10;&#10;Descrição gerada automaticamente">
            <a:extLst>
              <a:ext uri="{FF2B5EF4-FFF2-40B4-BE49-F238E27FC236}">
                <a16:creationId xmlns:a16="http://schemas.microsoft.com/office/drawing/2014/main" id="{FF3C35B5-5A39-42B9-958F-1CD3934C29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l="21509" t="15588" r="14042" b="32349"/>
          <a:stretch/>
        </p:blipFill>
        <p:spPr>
          <a:xfrm>
            <a:off x="6125028" y="148770"/>
            <a:ext cx="5791199" cy="656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139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a16="http://schemas.microsoft.com/office/drawing/2014/main" id="{EDBB86DE-E84C-4B7B-9536-EA563B5D3F37}"/>
              </a:ext>
            </a:extLst>
          </p:cNvPr>
          <p:cNvPicPr>
            <a:picLocks noChangeAspect="1"/>
          </p:cNvPicPr>
          <p:nvPr/>
        </p:nvPicPr>
        <p:blipFill rotWithShape="1">
          <a:blip r:embed="rId2">
            <a:extLst>
              <a:ext uri="{28A0092B-C50C-407E-A947-70E740481C1C}">
                <a14:useLocalDpi xmlns:a14="http://schemas.microsoft.com/office/drawing/2010/main" val="0"/>
              </a:ext>
            </a:extLst>
          </a:blip>
          <a:srcRect l="10786" t="20741" r="10786" b="21803"/>
          <a:stretch/>
        </p:blipFill>
        <p:spPr>
          <a:xfrm>
            <a:off x="2823560" y="38100"/>
            <a:ext cx="654487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6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1900447" y="2644170"/>
            <a:ext cx="8565295" cy="1107996"/>
          </a:xfrm>
          <a:prstGeom prst="rect">
            <a:avLst/>
          </a:prstGeom>
          <a:noFill/>
        </p:spPr>
        <p:txBody>
          <a:bodyPr wrap="none" rtlCol="0">
            <a:spAutoFit/>
          </a:bodyPr>
          <a:lstStyle/>
          <a:p>
            <a:pPr algn="ctr"/>
            <a:r>
              <a:rPr lang="pt-PT" sz="6600" dirty="0" smtClean="0">
                <a:solidFill>
                  <a:schemeClr val="bg1"/>
                </a:solidFill>
                <a:latin typeface="AR CARTER" panose="02000000000000000000" pitchFamily="2" charset="0"/>
              </a:rPr>
              <a:t>THE</a:t>
            </a:r>
            <a:r>
              <a:rPr lang="pt-PT" sz="6600" dirty="0" smtClean="0">
                <a:latin typeface="AR CARTER" panose="02000000000000000000" pitchFamily="2" charset="0"/>
              </a:rPr>
              <a:t> FACTORY OF DREAMS</a:t>
            </a:r>
            <a:endParaRPr lang="pt-PT" sz="6600" dirty="0">
              <a:latin typeface="AR CARTER" panose="02000000000000000000" pitchFamily="2" charset="0"/>
            </a:endParaRPr>
          </a:p>
        </p:txBody>
      </p:sp>
      <p:sp>
        <p:nvSpPr>
          <p:cNvPr id="3" name="CaixaDeTexto 2">
            <a:extLst>
              <a:ext uri="{FF2B5EF4-FFF2-40B4-BE49-F238E27FC236}">
                <a16:creationId xmlns:a16="http://schemas.microsoft.com/office/drawing/2014/main" id="{B5460B68-0A3E-44FD-B75B-36396A4935AD}"/>
              </a:ext>
            </a:extLst>
          </p:cNvPr>
          <p:cNvSpPr txBox="1"/>
          <p:nvPr/>
        </p:nvSpPr>
        <p:spPr>
          <a:xfrm>
            <a:off x="5198658" y="3429000"/>
            <a:ext cx="4483984" cy="646331"/>
          </a:xfrm>
          <a:prstGeom prst="rect">
            <a:avLst/>
          </a:prstGeom>
          <a:noFill/>
        </p:spPr>
        <p:txBody>
          <a:bodyPr wrap="none" rtlCol="0">
            <a:spAutoFit/>
          </a:bodyPr>
          <a:lstStyle/>
          <a:p>
            <a:pPr algn="ctr"/>
            <a:r>
              <a:rPr lang="pt-PT" sz="3600" dirty="0">
                <a:solidFill>
                  <a:schemeClr val="bg1"/>
                </a:solidFill>
                <a:latin typeface="AR CARTER" panose="02000000000000000000" pitchFamily="2" charset="0"/>
              </a:rPr>
              <a:t>… </a:t>
            </a:r>
            <a:r>
              <a:rPr lang="pt-PT" sz="3600" dirty="0" smtClean="0">
                <a:solidFill>
                  <a:schemeClr val="bg1"/>
                </a:solidFill>
                <a:latin typeface="AR CARTER" panose="02000000000000000000" pitchFamily="2" charset="0"/>
              </a:rPr>
              <a:t>BY THE MEDIA’S EYES</a:t>
            </a:r>
            <a:endParaRPr lang="pt-PT" sz="3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359907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3">
            <a:extLst>
              <a:ext uri="{FF2B5EF4-FFF2-40B4-BE49-F238E27FC236}">
                <a16:creationId xmlns:a16="http://schemas.microsoft.com/office/drawing/2014/main" id="{496174BB-4418-4031-B736-45D22755A027}"/>
              </a:ext>
            </a:extLst>
          </p:cNvPr>
          <p:cNvSpPr/>
          <p:nvPr/>
        </p:nvSpPr>
        <p:spPr>
          <a:xfrm>
            <a:off x="1288987" y="557367"/>
            <a:ext cx="4444156" cy="630063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lvl="0" algn="just"/>
            <a:r>
              <a:rPr lang="pt-PT" sz="4000" dirty="0">
                <a:solidFill>
                  <a:prstClr val="black"/>
                </a:solidFill>
                <a:latin typeface="AR CARTER" panose="02000000000000000000" pitchFamily="2" charset="0"/>
                <a:cs typeface="Calibri" panose="020F0502020204030204" pitchFamily="34" charset="0"/>
              </a:rPr>
              <a:t>RTP </a:t>
            </a:r>
          </a:p>
          <a:p>
            <a:pPr lvl="0" algn="just"/>
            <a:r>
              <a:rPr lang="pt-PT" sz="2000" dirty="0" smtClean="0">
                <a:solidFill>
                  <a:prstClr val="black"/>
                </a:solidFill>
                <a:latin typeface="AR CARTER" panose="02000000000000000000" pitchFamily="2" charset="0"/>
                <a:cs typeface="Calibri" panose="020F0502020204030204" pitchFamily="34" charset="0"/>
              </a:rPr>
              <a:t>TV Report </a:t>
            </a:r>
          </a:p>
          <a:p>
            <a:pPr lvl="0" algn="just"/>
            <a:r>
              <a:rPr lang="pt-PT" sz="2000" dirty="0" smtClean="0">
                <a:solidFill>
                  <a:prstClr val="black"/>
                </a:solidFill>
                <a:latin typeface="AR CARTER" panose="02000000000000000000" pitchFamily="2" charset="0"/>
                <a:cs typeface="Calibri" panose="020F0502020204030204" pitchFamily="34" charset="0"/>
              </a:rPr>
              <a:t>Linha </a:t>
            </a:r>
            <a:r>
              <a:rPr lang="pt-PT" sz="2000" dirty="0">
                <a:solidFill>
                  <a:prstClr val="black"/>
                </a:solidFill>
                <a:latin typeface="AR CARTER" panose="02000000000000000000" pitchFamily="2" charset="0"/>
                <a:cs typeface="Calibri" panose="020F0502020204030204" pitchFamily="34" charset="0"/>
              </a:rPr>
              <a:t>da Frente:</a:t>
            </a:r>
            <a:r>
              <a:rPr lang="pt-PT" sz="2400" dirty="0">
                <a:solidFill>
                  <a:prstClr val="black"/>
                </a:solidFill>
                <a:latin typeface="AR CARTER" panose="02000000000000000000" pitchFamily="2" charset="0"/>
                <a:cs typeface="Calibri" panose="020F0502020204030204" pitchFamily="34" charset="0"/>
              </a:rPr>
              <a:t> </a:t>
            </a:r>
            <a:r>
              <a:rPr lang="pt-PT" sz="2000" dirty="0">
                <a:solidFill>
                  <a:schemeClr val="bg1"/>
                </a:solidFill>
                <a:latin typeface="AR CARTER" panose="02000000000000000000" pitchFamily="2" charset="0"/>
                <a:cs typeface="Calibri" panose="020F0502020204030204" pitchFamily="34" charset="0"/>
                <a:hlinkClick r:id="rId2">
                  <a:extLst>
                    <a:ext uri="{A12FA001-AC4F-418D-AE19-62706E023703}">
                      <ahyp:hlinkClr xmlns="" xmlns:ahyp="http://schemas.microsoft.com/office/drawing/2018/hyperlinkcolor" val="tx"/>
                    </a:ext>
                  </a:extLst>
                </a:hlinkClick>
              </a:rPr>
              <a:t>https://bit.ly/31UO6Mt</a:t>
            </a:r>
            <a:endParaRPr lang="pt-PT" sz="2000" dirty="0">
              <a:solidFill>
                <a:schemeClr val="bg1"/>
              </a:solidFill>
              <a:latin typeface="AR CARTER" panose="02000000000000000000" pitchFamily="2" charset="0"/>
              <a:cs typeface="Calibri" panose="020F0502020204030204" pitchFamily="34" charset="0"/>
            </a:endParaRPr>
          </a:p>
          <a:p>
            <a:pPr lvl="0" algn="just"/>
            <a:endParaRPr lang="pt-PT" sz="2400" dirty="0">
              <a:solidFill>
                <a:prstClr val="black"/>
              </a:solidFill>
              <a:latin typeface="AR CARTER" panose="02000000000000000000" pitchFamily="2" charset="0"/>
              <a:cs typeface="Calibri" panose="020F0502020204030204" pitchFamily="34" charset="0"/>
            </a:endParaRPr>
          </a:p>
          <a:p>
            <a:pPr lvl="0" algn="just">
              <a:defRPr/>
            </a:pPr>
            <a:r>
              <a:rPr lang="pt-PT" sz="4000" dirty="0">
                <a:solidFill>
                  <a:prstClr val="black"/>
                </a:solidFill>
                <a:latin typeface="AR CARTER" panose="02000000000000000000" pitchFamily="2" charset="0"/>
                <a:cs typeface="Calibri" panose="020F0502020204030204" pitchFamily="34" charset="0"/>
              </a:rPr>
              <a:t>Jornal Público</a:t>
            </a:r>
          </a:p>
          <a:p>
            <a:pPr lvl="0" algn="just">
              <a:defRPr/>
            </a:pPr>
            <a:r>
              <a:rPr lang="pt-PT" sz="2000" dirty="0">
                <a:solidFill>
                  <a:prstClr val="black"/>
                </a:solidFill>
                <a:latin typeface="AR CARTER" panose="02000000000000000000" pitchFamily="2" charset="0"/>
                <a:cs typeface="Calibri" panose="020F0502020204030204" pitchFamily="34" charset="0"/>
              </a:rPr>
              <a:t>19.08.2018 </a:t>
            </a:r>
            <a:r>
              <a:rPr lang="pt-PT" sz="2000" dirty="0">
                <a:solidFill>
                  <a:schemeClr val="bg1"/>
                </a:solidFill>
                <a:latin typeface="AR CARTER" panose="02000000000000000000" pitchFamily="2" charset="0"/>
                <a:cs typeface="Calibri" panose="020F0502020204030204" pitchFamily="34" charset="0"/>
                <a:hlinkClick r:id="rId3">
                  <a:extLst>
                    <a:ext uri="{A12FA001-AC4F-418D-AE19-62706E023703}">
                      <ahyp:hlinkClr xmlns="" xmlns:ahyp="http://schemas.microsoft.com/office/drawing/2018/hyperlinkcolor" val="tx"/>
                    </a:ext>
                  </a:extLst>
                </a:hlinkClick>
              </a:rPr>
              <a:t>https://bit.ly/2Mlm9XF</a:t>
            </a:r>
            <a:r>
              <a:rPr lang="pt-PT" sz="2000" dirty="0">
                <a:solidFill>
                  <a:schemeClr val="bg1"/>
                </a:solidFill>
                <a:latin typeface="AR CARTER" panose="02000000000000000000" pitchFamily="2" charset="0"/>
                <a:cs typeface="Calibri" panose="020F0502020204030204" pitchFamily="34" charset="0"/>
              </a:rPr>
              <a:t> </a:t>
            </a:r>
          </a:p>
          <a:p>
            <a:pPr lvl="0" algn="just">
              <a:defRPr/>
            </a:pPr>
            <a:r>
              <a:rPr lang="pt-PT" sz="2000" dirty="0">
                <a:solidFill>
                  <a:prstClr val="black"/>
                </a:solidFill>
                <a:latin typeface="AR CARTER" panose="02000000000000000000" pitchFamily="2" charset="0"/>
                <a:cs typeface="Calibri" panose="020F0502020204030204" pitchFamily="34" charset="0"/>
              </a:rPr>
              <a:t>28.04.2018 </a:t>
            </a:r>
            <a:r>
              <a:rPr lang="pt-PT" sz="2000" dirty="0">
                <a:solidFill>
                  <a:schemeClr val="bg1"/>
                </a:solidFill>
                <a:latin typeface="AR CARTER" panose="02000000000000000000" pitchFamily="2" charset="0"/>
                <a:cs typeface="Calibri" panose="020F0502020204030204" pitchFamily="34" charset="0"/>
                <a:hlinkClick r:id="rId4">
                  <a:extLst>
                    <a:ext uri="{A12FA001-AC4F-418D-AE19-62706E023703}">
                      <ahyp:hlinkClr xmlns="" xmlns:ahyp="http://schemas.microsoft.com/office/drawing/2018/hyperlinkcolor" val="tx"/>
                    </a:ext>
                  </a:extLst>
                </a:hlinkClick>
              </a:rPr>
              <a:t>https://bit.ly/2LXN2Cl</a:t>
            </a:r>
            <a:r>
              <a:rPr lang="pt-PT" sz="2000" dirty="0">
                <a:solidFill>
                  <a:schemeClr val="bg1"/>
                </a:solidFill>
                <a:latin typeface="AR CARTER" panose="02000000000000000000" pitchFamily="2" charset="0"/>
                <a:cs typeface="Calibri" panose="020F0502020204030204" pitchFamily="34" charset="0"/>
              </a:rPr>
              <a:t> </a:t>
            </a:r>
          </a:p>
          <a:p>
            <a:pPr lvl="0" algn="just">
              <a:defRPr/>
            </a:pPr>
            <a:r>
              <a:rPr lang="pt-PT" sz="2000" dirty="0">
                <a:solidFill>
                  <a:prstClr val="black"/>
                </a:solidFill>
                <a:latin typeface="AR CARTER" panose="02000000000000000000" pitchFamily="2" charset="0"/>
                <a:cs typeface="Calibri" panose="020F0502020204030204" pitchFamily="34" charset="0"/>
              </a:rPr>
              <a:t>07.02.2018</a:t>
            </a:r>
            <a:r>
              <a:rPr lang="pt-PT" sz="2000" dirty="0">
                <a:solidFill>
                  <a:prstClr val="white"/>
                </a:solidFill>
                <a:latin typeface="AR CARTER" panose="02000000000000000000" pitchFamily="2" charset="0"/>
                <a:cs typeface="Calibri" panose="020F0502020204030204" pitchFamily="34" charset="0"/>
              </a:rPr>
              <a:t>  </a:t>
            </a:r>
            <a:r>
              <a:rPr lang="pt-PT" sz="2000" dirty="0">
                <a:solidFill>
                  <a:schemeClr val="bg1"/>
                </a:solidFill>
                <a:latin typeface="AR CARTER" panose="02000000000000000000" pitchFamily="2" charset="0"/>
                <a:cs typeface="Calibri" panose="020F0502020204030204" pitchFamily="34" charset="0"/>
                <a:hlinkClick r:id="rId5">
                  <a:extLst>
                    <a:ext uri="{A12FA001-AC4F-418D-AE19-62706E023703}">
                      <ahyp:hlinkClr xmlns="" xmlns:ahyp="http://schemas.microsoft.com/office/drawing/2018/hyperlinkcolor" val="tx"/>
                    </a:ext>
                  </a:extLst>
                </a:hlinkClick>
              </a:rPr>
              <a:t>https://bit.ly/33aViVa</a:t>
            </a:r>
            <a:r>
              <a:rPr lang="pt-PT" sz="2000" dirty="0">
                <a:solidFill>
                  <a:prstClr val="white"/>
                </a:solidFill>
                <a:latin typeface="AR CARTER" panose="02000000000000000000" pitchFamily="2" charset="0"/>
                <a:cs typeface="Calibri" panose="020F0502020204030204" pitchFamily="34" charset="0"/>
              </a:rPr>
              <a:t> </a:t>
            </a:r>
            <a:endParaRPr lang="pt-PT" sz="2000" u="sng" dirty="0">
              <a:solidFill>
                <a:prstClr val="white"/>
              </a:solidFill>
              <a:latin typeface="AR CARTER" panose="02000000000000000000" pitchFamily="2" charset="0"/>
              <a:cs typeface="Calibri" panose="020F0502020204030204" pitchFamily="34" charset="0"/>
            </a:endParaRPr>
          </a:p>
          <a:p>
            <a:pPr lvl="0" algn="just">
              <a:defRPr/>
            </a:pPr>
            <a:r>
              <a:rPr lang="pt-PT" sz="2000" dirty="0">
                <a:solidFill>
                  <a:prstClr val="black"/>
                </a:solidFill>
                <a:latin typeface="AR CARTER" panose="02000000000000000000" pitchFamily="2" charset="0"/>
                <a:cs typeface="Calibri" panose="020F0502020204030204" pitchFamily="34" charset="0"/>
              </a:rPr>
              <a:t>03.09.2017 - reportagem </a:t>
            </a:r>
            <a:r>
              <a:rPr lang="pt-PT" sz="2000" dirty="0">
                <a:solidFill>
                  <a:schemeClr val="bg1"/>
                </a:solidFill>
                <a:latin typeface="AR CARTER" panose="02000000000000000000" pitchFamily="2" charset="0"/>
                <a:cs typeface="Calibri" panose="020F0502020204030204" pitchFamily="34" charset="0"/>
                <a:hlinkClick r:id="rId6">
                  <a:extLst>
                    <a:ext uri="{A12FA001-AC4F-418D-AE19-62706E023703}">
                      <ahyp:hlinkClr xmlns="" xmlns:ahyp="http://schemas.microsoft.com/office/drawing/2018/hyperlinkcolor" val="tx"/>
                    </a:ext>
                  </a:extLst>
                </a:hlinkClick>
              </a:rPr>
              <a:t>https://bit.ly/335VsNs</a:t>
            </a:r>
            <a:r>
              <a:rPr lang="pt-PT" sz="2000" dirty="0">
                <a:solidFill>
                  <a:schemeClr val="bg1"/>
                </a:solidFill>
                <a:latin typeface="AR CARTER" panose="02000000000000000000" pitchFamily="2" charset="0"/>
                <a:cs typeface="Calibri" panose="020F0502020204030204" pitchFamily="34" charset="0"/>
              </a:rPr>
              <a:t> </a:t>
            </a:r>
          </a:p>
          <a:p>
            <a:pPr lvl="0" algn="just">
              <a:defRPr/>
            </a:pPr>
            <a:endPar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defRPr/>
            </a:pPr>
            <a:r>
              <a:rPr kumimoji="0" lang="pt-PT"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Diário de </a:t>
            </a:r>
            <a:r>
              <a:rPr lang="pt-PT" sz="4000" dirty="0">
                <a:solidFill>
                  <a:prstClr val="black"/>
                </a:solidFill>
                <a:latin typeface="AR CARTER" panose="02000000000000000000" pitchFamily="2" charset="0"/>
                <a:cs typeface="Calibri" panose="020F0502020204030204" pitchFamily="34" charset="0"/>
              </a:rPr>
              <a:t>Noticias</a:t>
            </a:r>
          </a:p>
          <a:p>
            <a:pPr lvl="0" algn="just"/>
            <a:r>
              <a:rPr lang="pt-PT" sz="2000" dirty="0">
                <a:solidFill>
                  <a:schemeClr val="bg1"/>
                </a:solidFill>
                <a:latin typeface="AR CARTER" panose="02000000000000000000" pitchFamily="2" charset="0"/>
                <a:cs typeface="Calibri" panose="020F0502020204030204" pitchFamily="34" charset="0"/>
                <a:hlinkClick r:id="rId7">
                  <a:extLst>
                    <a:ext uri="{A12FA001-AC4F-418D-AE19-62706E023703}">
                      <ahyp:hlinkClr xmlns="" xmlns:ahyp="http://schemas.microsoft.com/office/drawing/2018/hyperlinkcolor" val="tx"/>
                    </a:ext>
                  </a:extLst>
                </a:hlinkClick>
              </a:rPr>
              <a:t>https://bit.ly/2OtuvPC</a:t>
            </a:r>
            <a:endParaRPr lang="pt-PT" sz="2000" dirty="0">
              <a:solidFill>
                <a:schemeClr val="bg1"/>
              </a:solidFill>
              <a:latin typeface="AR CARTER" panose="02000000000000000000" pitchFamily="2" charset="0"/>
              <a:cs typeface="Calibri" panose="020F0502020204030204" pitchFamily="34" charset="0"/>
            </a:endParaRPr>
          </a:p>
          <a:p>
            <a:pPr lvl="0" algn="just"/>
            <a:endParaRPr kumimoji="0" lang="pt-PT" sz="2000" b="0" i="0" u="none" strike="noStrike" kern="1200" cap="none" spc="-1" normalizeH="0" baseline="0" noProof="0" dirty="0">
              <a:ln>
                <a:noFill/>
              </a:ln>
              <a:solidFill>
                <a:schemeClr val="bg1"/>
              </a:solidFill>
              <a:effectLst/>
              <a:uLnTx/>
              <a:uFill>
                <a:solidFill>
                  <a:srgbClr val="FFFFFF"/>
                </a:solidFill>
              </a:uFill>
              <a:latin typeface="AR CARTER" panose="02000000000000000000" pitchFamily="2" charset="0"/>
              <a:cs typeface="Calibri" panose="020F0502020204030204" pitchFamily="34" charset="0"/>
            </a:endParaRPr>
          </a:p>
          <a:p>
            <a:pPr lvl="0" algn="just"/>
            <a:r>
              <a:rPr lang="en-US" sz="4000" dirty="0" err="1">
                <a:solidFill>
                  <a:prstClr val="black"/>
                </a:solidFill>
                <a:latin typeface="AR CARTER" panose="02000000000000000000" pitchFamily="2" charset="0"/>
                <a:cs typeface="Calibri" panose="020F0502020204030204" pitchFamily="34" charset="0"/>
              </a:rPr>
              <a:t>Capazes</a:t>
            </a:r>
            <a:r>
              <a:rPr lang="en-US" sz="4000" dirty="0">
                <a:solidFill>
                  <a:prstClr val="black"/>
                </a:solidFill>
                <a:latin typeface="AR CARTER" panose="02000000000000000000" pitchFamily="2" charset="0"/>
                <a:cs typeface="Calibri" panose="020F0502020204030204" pitchFamily="34" charset="0"/>
              </a:rPr>
              <a:t>:</a:t>
            </a:r>
          </a:p>
          <a:p>
            <a:pPr lvl="0" algn="just"/>
            <a:r>
              <a:rPr lang="en-US" sz="1000" dirty="0">
                <a:solidFill>
                  <a:prstClr val="black"/>
                </a:solidFill>
                <a:latin typeface="AR CARTER" panose="02000000000000000000" pitchFamily="2" charset="0"/>
                <a:cs typeface="Calibri" panose="020F0502020204030204" pitchFamily="34" charset="0"/>
              </a:rPr>
              <a:t> </a:t>
            </a:r>
            <a:r>
              <a:rPr lang="en-US" sz="2000" dirty="0">
                <a:solidFill>
                  <a:prstClr val="white"/>
                </a:solidFill>
                <a:latin typeface="AR CARTER" panose="02000000000000000000" pitchFamily="2" charset="0"/>
                <a:cs typeface="Calibri" panose="020F0502020204030204" pitchFamily="34" charset="0"/>
                <a:hlinkClick r:id="rId8">
                  <a:extLst>
                    <a:ext uri="{A12FA001-AC4F-418D-AE19-62706E023703}">
                      <ahyp:hlinkClr xmlns="" xmlns:ahyp="http://schemas.microsoft.com/office/drawing/2018/hyperlinkcolor" val="tx"/>
                    </a:ext>
                  </a:extLst>
                </a:hlinkClick>
              </a:rPr>
              <a:t>https://bit.ly/35jZlk3</a:t>
            </a:r>
            <a:r>
              <a:rPr lang="en-US" sz="2000" dirty="0">
                <a:solidFill>
                  <a:prstClr val="white"/>
                </a:solidFill>
                <a:latin typeface="AR CARTER" panose="02000000000000000000" pitchFamily="2" charset="0"/>
                <a:cs typeface="Calibri" panose="020F0502020204030204" pitchFamily="34" charset="0"/>
              </a:rPr>
              <a:t> </a:t>
            </a:r>
            <a:endParaRPr lang="pt-PT" sz="2000" spc="-1" dirty="0">
              <a:solidFill>
                <a:prstClr val="white"/>
              </a:solidFill>
              <a:uFill>
                <a:solidFill>
                  <a:srgbClr val="FFFFFF"/>
                </a:solidFill>
              </a:uFill>
              <a:latin typeface="AR CARTER" panose="02000000000000000000" pitchFamily="2" charset="0"/>
              <a:cs typeface="Calibri" panose="020F0502020204030204" pitchFamily="34" charset="0"/>
            </a:endParaRPr>
          </a:p>
          <a:p>
            <a:pPr lvl="0" algn="just"/>
            <a:endParaRPr kumimoji="0" lang="pt-PT" sz="2000" b="0" i="0" u="none" strike="noStrike" kern="1200" cap="none" spc="-1" normalizeH="0" baseline="0" noProof="0" dirty="0">
              <a:ln>
                <a:noFill/>
              </a:ln>
              <a:solidFill>
                <a:schemeClr val="bg1"/>
              </a:solidFill>
              <a:effectLst/>
              <a:uLnTx/>
              <a:uFill>
                <a:solidFill>
                  <a:srgbClr val="FFFFFF"/>
                </a:solidFill>
              </a:uFill>
              <a:latin typeface="AR CARTER" panose="02000000000000000000" pitchFamily="2" charset="0"/>
              <a:cs typeface="Calibri" panose="020F0502020204030204" pitchFamily="34" charset="0"/>
            </a:endParaRPr>
          </a:p>
        </p:txBody>
      </p:sp>
      <p:sp>
        <p:nvSpPr>
          <p:cNvPr id="5" name="CustomShape 3">
            <a:extLst>
              <a:ext uri="{FF2B5EF4-FFF2-40B4-BE49-F238E27FC236}">
                <a16:creationId xmlns:a16="http://schemas.microsoft.com/office/drawing/2014/main" id="{A9A627D1-FFFE-4335-890B-AB135218D7A7}"/>
              </a:ext>
            </a:extLst>
          </p:cNvPr>
          <p:cNvSpPr/>
          <p:nvPr/>
        </p:nvSpPr>
        <p:spPr>
          <a:xfrm>
            <a:off x="6231689" y="557367"/>
            <a:ext cx="5770017" cy="630063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lvl="0" algn="just"/>
            <a:r>
              <a:rPr lang="en-US" sz="4000" dirty="0">
                <a:solidFill>
                  <a:prstClr val="black"/>
                </a:solidFill>
                <a:latin typeface="AR CARTER" panose="02000000000000000000" pitchFamily="2" charset="0"/>
                <a:cs typeface="Calibri" panose="020F0502020204030204" pitchFamily="34" charset="0"/>
              </a:rPr>
              <a:t>TVI</a:t>
            </a:r>
          </a:p>
          <a:p>
            <a:pPr lvl="0" algn="just"/>
            <a:r>
              <a:rPr lang="pt-PT" sz="2000" dirty="0" smtClean="0">
                <a:solidFill>
                  <a:prstClr val="black"/>
                </a:solidFill>
                <a:latin typeface="AR CARTER" panose="02000000000000000000" pitchFamily="2" charset="0"/>
                <a:cs typeface="Calibri" panose="020F0502020204030204" pitchFamily="34" charset="0"/>
              </a:rPr>
              <a:t>TV Show </a:t>
            </a:r>
            <a:r>
              <a:rPr lang="pt-PT" sz="2000" dirty="0">
                <a:solidFill>
                  <a:prstClr val="black"/>
                </a:solidFill>
                <a:latin typeface="AR CARTER" panose="02000000000000000000" pitchFamily="2" charset="0"/>
                <a:cs typeface="Calibri" panose="020F0502020204030204" pitchFamily="34" charset="0"/>
              </a:rPr>
              <a:t>“VOCÊ na TV” </a:t>
            </a:r>
            <a:r>
              <a:rPr lang="pt-PT" sz="2000" dirty="0">
                <a:solidFill>
                  <a:schemeClr val="bg1"/>
                </a:solidFill>
                <a:latin typeface="AR CARTER" panose="02000000000000000000" pitchFamily="2" charset="0"/>
                <a:cs typeface="Calibri" panose="020F0502020204030204" pitchFamily="34" charset="0"/>
                <a:hlinkClick r:id="rId9">
                  <a:extLst>
                    <a:ext uri="{A12FA001-AC4F-418D-AE19-62706E023703}">
                      <ahyp:hlinkClr xmlns="" xmlns:ahyp="http://schemas.microsoft.com/office/drawing/2018/hyperlinkcolor" val="tx"/>
                    </a:ext>
                  </a:extLst>
                </a:hlinkClick>
              </a:rPr>
              <a:t>https://bit.ly/2LTzEPg</a:t>
            </a:r>
            <a:r>
              <a:rPr lang="pt-PT" sz="2000" dirty="0">
                <a:solidFill>
                  <a:prstClr val="black"/>
                </a:solidFill>
                <a:latin typeface="AR CARTER" panose="02000000000000000000" pitchFamily="2" charset="0"/>
                <a:cs typeface="Calibri" panose="020F0502020204030204" pitchFamily="34" charset="0"/>
              </a:rPr>
              <a:t> </a:t>
            </a:r>
            <a:endParaRPr lang="pt-PT" sz="2000" dirty="0">
              <a:solidFill>
                <a:prstClr val="white"/>
              </a:solidFill>
              <a:latin typeface="AR CARTER" panose="02000000000000000000" pitchFamily="2" charset="0"/>
              <a:cs typeface="Calibri" panose="020F0502020204030204" pitchFamily="34" charset="0"/>
            </a:endParaRPr>
          </a:p>
          <a:p>
            <a:pPr lvl="0" algn="just"/>
            <a:r>
              <a:rPr lang="pt-PT" sz="2000" dirty="0">
                <a:solidFill>
                  <a:prstClr val="black"/>
                </a:solidFill>
                <a:latin typeface="AR CARTER" panose="02000000000000000000" pitchFamily="2" charset="0"/>
                <a:cs typeface="Calibri" panose="020F0502020204030204" pitchFamily="34" charset="0"/>
              </a:rPr>
              <a:t>TVI24 </a:t>
            </a:r>
            <a:r>
              <a:rPr lang="pt-PT" sz="2000" dirty="0">
                <a:solidFill>
                  <a:schemeClr val="bg1"/>
                </a:solidFill>
                <a:latin typeface="AR CARTER" panose="02000000000000000000" pitchFamily="2" charset="0"/>
                <a:cs typeface="Calibri" panose="020F0502020204030204" pitchFamily="34" charset="0"/>
                <a:hlinkClick r:id="rId10">
                  <a:extLst>
                    <a:ext uri="{A12FA001-AC4F-418D-AE19-62706E023703}">
                      <ahyp:hlinkClr xmlns="" xmlns:ahyp="http://schemas.microsoft.com/office/drawing/2018/hyperlinkcolor" val="tx"/>
                    </a:ext>
                  </a:extLst>
                </a:hlinkClick>
              </a:rPr>
              <a:t>https://bit.ly/33cM22N</a:t>
            </a:r>
            <a:r>
              <a:rPr lang="pt-PT" sz="2000" dirty="0">
                <a:solidFill>
                  <a:schemeClr val="bg1"/>
                </a:solidFill>
                <a:latin typeface="AR CARTER" panose="02000000000000000000" pitchFamily="2" charset="0"/>
                <a:cs typeface="Calibri" panose="020F0502020204030204" pitchFamily="34" charset="0"/>
              </a:rPr>
              <a:t> </a:t>
            </a:r>
          </a:p>
          <a:p>
            <a:pPr lvl="0" algn="just"/>
            <a:endParaRPr kumimoji="0" lang="pt-PT"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lvl="0" algn="just"/>
            <a:r>
              <a:rPr lang="pt-PT" sz="4000" dirty="0">
                <a:solidFill>
                  <a:prstClr val="black"/>
                </a:solidFill>
                <a:latin typeface="AR CARTER" panose="02000000000000000000" pitchFamily="2" charset="0"/>
                <a:cs typeface="Calibri" panose="020F0502020204030204" pitchFamily="34" charset="0"/>
              </a:rPr>
              <a:t>Rádio Comercial </a:t>
            </a:r>
          </a:p>
          <a:p>
            <a:pPr lvl="0" algn="just"/>
            <a:r>
              <a:rPr lang="pt-PT" sz="2000" dirty="0">
                <a:solidFill>
                  <a:prstClr val="black"/>
                </a:solidFill>
                <a:latin typeface="AR CARTER" panose="02000000000000000000" pitchFamily="2" charset="0"/>
                <a:cs typeface="Calibri" panose="020F0502020204030204" pitchFamily="34" charset="0"/>
              </a:rPr>
              <a:t>23.02.2019</a:t>
            </a:r>
            <a:r>
              <a:rPr lang="pt-PT" sz="2400" dirty="0">
                <a:solidFill>
                  <a:prstClr val="black"/>
                </a:solidFill>
                <a:latin typeface="AR CARTER" panose="02000000000000000000" pitchFamily="2" charset="0"/>
                <a:cs typeface="Calibri" panose="020F0502020204030204" pitchFamily="34" charset="0"/>
              </a:rPr>
              <a:t> </a:t>
            </a:r>
            <a:r>
              <a:rPr lang="pt-PT" sz="2000" dirty="0">
                <a:solidFill>
                  <a:prstClr val="white"/>
                </a:solidFill>
                <a:latin typeface="AR CARTER" panose="02000000000000000000" pitchFamily="2" charset="0"/>
                <a:cs typeface="Calibri" panose="020F0502020204030204" pitchFamily="34" charset="0"/>
                <a:hlinkClick r:id="rId11">
                  <a:extLst>
                    <a:ext uri="{A12FA001-AC4F-418D-AE19-62706E023703}">
                      <ahyp:hlinkClr xmlns="" xmlns:ahyp="http://schemas.microsoft.com/office/drawing/2018/hyperlinkcolor" val="tx"/>
                    </a:ext>
                  </a:extLst>
                </a:hlinkClick>
              </a:rPr>
              <a:t>https://bit.ly/33fWpTl</a:t>
            </a:r>
            <a:r>
              <a:rPr lang="pt-PT" sz="2000" dirty="0">
                <a:solidFill>
                  <a:prstClr val="white"/>
                </a:solidFill>
                <a:latin typeface="AR CARTER" panose="02000000000000000000" pitchFamily="2" charset="0"/>
                <a:cs typeface="Calibri" panose="020F0502020204030204" pitchFamily="34" charset="0"/>
              </a:rPr>
              <a:t> </a:t>
            </a:r>
          </a:p>
          <a:p>
            <a:pPr lvl="0" algn="just"/>
            <a:r>
              <a:rPr lang="pt-PT" sz="2000" dirty="0">
                <a:solidFill>
                  <a:prstClr val="black"/>
                </a:solidFill>
                <a:latin typeface="AR CARTER" panose="02000000000000000000" pitchFamily="2" charset="0"/>
                <a:cs typeface="Calibri" panose="020F0502020204030204" pitchFamily="34" charset="0"/>
              </a:rPr>
              <a:t>16.07.2018 </a:t>
            </a:r>
            <a:r>
              <a:rPr lang="pt-PT" sz="2000" dirty="0">
                <a:solidFill>
                  <a:prstClr val="white"/>
                </a:solidFill>
                <a:latin typeface="AR CARTER" panose="02000000000000000000" pitchFamily="2" charset="0"/>
                <a:cs typeface="Calibri" panose="020F0502020204030204" pitchFamily="34" charset="0"/>
              </a:rPr>
              <a:t>: </a:t>
            </a:r>
            <a:r>
              <a:rPr lang="pt-PT" sz="2000" dirty="0">
                <a:solidFill>
                  <a:prstClr val="white"/>
                </a:solidFill>
                <a:latin typeface="AR CARTER" panose="02000000000000000000" pitchFamily="2" charset="0"/>
                <a:cs typeface="Calibri" panose="020F0502020204030204" pitchFamily="34" charset="0"/>
                <a:hlinkClick r:id="rId12">
                  <a:extLst>
                    <a:ext uri="{A12FA001-AC4F-418D-AE19-62706E023703}">
                      <ahyp:hlinkClr xmlns="" xmlns:ahyp="http://schemas.microsoft.com/office/drawing/2018/hyperlinkcolor" val="tx"/>
                    </a:ext>
                  </a:extLst>
                </a:hlinkClick>
              </a:rPr>
              <a:t>https://bit.ly/30ZAUoF</a:t>
            </a:r>
            <a:r>
              <a:rPr lang="pt-PT" sz="2000" dirty="0">
                <a:solidFill>
                  <a:prstClr val="white"/>
                </a:solidFill>
                <a:latin typeface="AR CARTER" panose="02000000000000000000" pitchFamily="2" charset="0"/>
                <a:cs typeface="Calibri" panose="020F0502020204030204" pitchFamily="34" charset="0"/>
              </a:rPr>
              <a:t> </a:t>
            </a:r>
          </a:p>
          <a:p>
            <a:pPr lvl="0" algn="just"/>
            <a:endParaRPr lang="pt-PT" sz="2000" u="sng" dirty="0">
              <a:solidFill>
                <a:prstClr val="white"/>
              </a:solidFill>
              <a:latin typeface="AR CARTER" panose="02000000000000000000" pitchFamily="2" charset="0"/>
              <a:cs typeface="Calibri" panose="020F0502020204030204" pitchFamily="34" charset="0"/>
            </a:endParaRPr>
          </a:p>
          <a:p>
            <a:pPr lvl="0" algn="just">
              <a:defRPr/>
            </a:pPr>
            <a:r>
              <a:rPr kumimoji="0" lang="pt-PT"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Diogo Faro </a:t>
            </a:r>
            <a:endParaRPr kumimoji="0" lang="pt-PT" sz="4000" b="0" i="0" u="none" strike="noStrike" kern="1200" cap="none" spc="0" normalizeH="0" baseline="0" noProof="0" dirty="0" smtClean="0">
              <a:ln>
                <a:noFill/>
              </a:ln>
              <a:solidFill>
                <a:prstClr val="black"/>
              </a:solidFill>
              <a:effectLst/>
              <a:uLnTx/>
              <a:uFillTx/>
              <a:latin typeface="AR CARTER" panose="02000000000000000000" pitchFamily="2" charset="0"/>
              <a:cs typeface="Calibri" panose="020F0502020204030204" pitchFamily="34" charset="0"/>
            </a:endParaRPr>
          </a:p>
          <a:p>
            <a:pPr lvl="0" algn="just">
              <a:defRPr/>
            </a:pPr>
            <a:r>
              <a:rPr kumimoji="0" lang="pt-PT" sz="4000" b="0" i="0" u="none" strike="noStrike" kern="1200" cap="none" spc="0" normalizeH="0" baseline="0" noProof="0" dirty="0" smtClean="0">
                <a:ln>
                  <a:noFill/>
                </a:ln>
                <a:solidFill>
                  <a:prstClr val="black"/>
                </a:solidFill>
                <a:effectLst/>
                <a:uLnTx/>
                <a:uFillTx/>
                <a:latin typeface="AR CARTER" panose="02000000000000000000" pitchFamily="2" charset="0"/>
                <a:cs typeface="Calibri" panose="020F0502020204030204" pitchFamily="34" charset="0"/>
              </a:rPr>
              <a:t>“</a:t>
            </a:r>
            <a:r>
              <a:rPr kumimoji="0" lang="pt-PT"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Sensivelmente Idiota</a:t>
            </a:r>
            <a:r>
              <a:rPr lang="pt-PT" sz="4000" dirty="0">
                <a:solidFill>
                  <a:prstClr val="black"/>
                </a:solidFill>
                <a:latin typeface="AR CARTER" panose="02000000000000000000" pitchFamily="2" charset="0"/>
                <a:cs typeface="Calibri" panose="020F0502020204030204" pitchFamily="34" charset="0"/>
              </a:rPr>
              <a:t>” </a:t>
            </a:r>
          </a:p>
          <a:p>
            <a:pPr lvl="0" algn="just">
              <a:defRPr/>
            </a:pPr>
            <a:r>
              <a:rPr lang="pt-PT" sz="2000" dirty="0">
                <a:solidFill>
                  <a:schemeClr val="bg1"/>
                </a:solidFill>
                <a:latin typeface="AR CARTER" panose="02000000000000000000" pitchFamily="2" charset="0"/>
                <a:cs typeface="Calibri" panose="020F0502020204030204" pitchFamily="34" charset="0"/>
                <a:hlinkClick r:id="rId13">
                  <a:extLst>
                    <a:ext uri="{A12FA001-AC4F-418D-AE19-62706E023703}">
                      <ahyp:hlinkClr xmlns="" xmlns:ahyp="http://schemas.microsoft.com/office/drawing/2018/hyperlinkcolor" val="tx"/>
                    </a:ext>
                  </a:extLst>
                </a:hlinkClick>
              </a:rPr>
              <a:t>https://bit.ly/2nmkDvY</a:t>
            </a:r>
            <a:r>
              <a:rPr lang="pt-PT" sz="2000" dirty="0">
                <a:solidFill>
                  <a:schemeClr val="bg1"/>
                </a:solidFill>
                <a:latin typeface="AR CARTER" panose="02000000000000000000" pitchFamily="2" charset="0"/>
                <a:cs typeface="Calibri" panose="020F0502020204030204" pitchFamily="34" charset="0"/>
              </a:rPr>
              <a:t> </a:t>
            </a:r>
            <a:endPar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endParaRPr kumimoji="0" lang="en-US"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lvl="0" algn="just"/>
            <a:r>
              <a:rPr kumimoji="0" lang="en-US" sz="40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rPr>
              <a:t>Funds </a:t>
            </a:r>
            <a:r>
              <a:rPr lang="en-US" sz="4000" dirty="0">
                <a:solidFill>
                  <a:prstClr val="black"/>
                </a:solidFill>
                <a:latin typeface="AR CARTER" panose="02000000000000000000" pitchFamily="2" charset="0"/>
                <a:cs typeface="Calibri" panose="020F0502020204030204" pitchFamily="34" charset="0"/>
              </a:rPr>
              <a:t>People</a:t>
            </a:r>
          </a:p>
          <a:p>
            <a:pPr lvl="0" algn="just"/>
            <a:r>
              <a:rPr lang="en-US" sz="2000" dirty="0">
                <a:solidFill>
                  <a:schemeClr val="bg1"/>
                </a:solidFill>
                <a:latin typeface="AR CARTER" panose="02000000000000000000" pitchFamily="2" charset="0"/>
                <a:cs typeface="Calibri" panose="020F0502020204030204" pitchFamily="34" charset="0"/>
                <a:hlinkClick r:id="rId14">
                  <a:extLst>
                    <a:ext uri="{A12FA001-AC4F-418D-AE19-62706E023703}">
                      <ahyp:hlinkClr xmlns="" xmlns:ahyp="http://schemas.microsoft.com/office/drawing/2018/hyperlinkcolor" val="tx"/>
                    </a:ext>
                  </a:extLst>
                </a:hlinkClick>
              </a:rPr>
              <a:t>https://bit.ly/2MlgpNQ</a:t>
            </a:r>
            <a:r>
              <a:rPr lang="en-US" sz="2000" dirty="0">
                <a:solidFill>
                  <a:schemeClr val="bg1"/>
                </a:solidFill>
                <a:latin typeface="AR CARTER" panose="02000000000000000000" pitchFamily="2" charset="0"/>
                <a:cs typeface="Calibri" panose="020F0502020204030204" pitchFamily="34" charset="0"/>
              </a:rPr>
              <a:t> </a:t>
            </a:r>
            <a:endPar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endParaRPr kumimoji="0" lang="en-US" sz="24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p:txBody>
      </p:sp>
    </p:spTree>
    <p:extLst>
      <p:ext uri="{BB962C8B-B14F-4D97-AF65-F5344CB8AC3E}">
        <p14:creationId xmlns:p14="http://schemas.microsoft.com/office/powerpoint/2010/main" val="542693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449476" y="2644170"/>
            <a:ext cx="7467237" cy="1107996"/>
          </a:xfrm>
          <a:prstGeom prst="rect">
            <a:avLst/>
          </a:prstGeom>
          <a:noFill/>
        </p:spPr>
        <p:txBody>
          <a:bodyPr wrap="none" rtlCol="0">
            <a:spAutoFit/>
          </a:bodyPr>
          <a:lstStyle/>
          <a:p>
            <a:pPr algn="ctr"/>
            <a:r>
              <a:rPr lang="pt-PT" sz="6600" dirty="0" smtClean="0">
                <a:solidFill>
                  <a:schemeClr val="bg1"/>
                </a:solidFill>
                <a:latin typeface="AR CARTER" panose="02000000000000000000" pitchFamily="2" charset="0"/>
              </a:rPr>
              <a:t>THE</a:t>
            </a:r>
            <a:r>
              <a:rPr lang="pt-PT" sz="6600" dirty="0" smtClean="0">
                <a:latin typeface="AR CARTER" panose="02000000000000000000" pitchFamily="2" charset="0"/>
              </a:rPr>
              <a:t> FACTORY DREAMS</a:t>
            </a:r>
            <a:endParaRPr lang="pt-PT" sz="6600" dirty="0">
              <a:latin typeface="AR CARTER" panose="02000000000000000000" pitchFamily="2" charset="0"/>
            </a:endParaRPr>
          </a:p>
        </p:txBody>
      </p:sp>
      <p:sp>
        <p:nvSpPr>
          <p:cNvPr id="3" name="CaixaDeTexto 2">
            <a:extLst>
              <a:ext uri="{FF2B5EF4-FFF2-40B4-BE49-F238E27FC236}">
                <a16:creationId xmlns:a16="http://schemas.microsoft.com/office/drawing/2014/main" id="{B5460B68-0A3E-44FD-B75B-36396A4935AD}"/>
              </a:ext>
            </a:extLst>
          </p:cNvPr>
          <p:cNvSpPr txBox="1"/>
          <p:nvPr/>
        </p:nvSpPr>
        <p:spPr>
          <a:xfrm>
            <a:off x="5297143" y="3490556"/>
            <a:ext cx="4270849" cy="523220"/>
          </a:xfrm>
          <a:prstGeom prst="rect">
            <a:avLst/>
          </a:prstGeom>
          <a:noFill/>
        </p:spPr>
        <p:txBody>
          <a:bodyPr wrap="none" rtlCol="0">
            <a:spAutoFit/>
          </a:bodyPr>
          <a:lstStyle/>
          <a:p>
            <a:pPr algn="r"/>
            <a:r>
              <a:rPr lang="pt-PT" sz="2800" dirty="0">
                <a:solidFill>
                  <a:schemeClr val="bg1"/>
                </a:solidFill>
                <a:latin typeface="AR CARTER" panose="02000000000000000000" pitchFamily="2" charset="0"/>
              </a:rPr>
              <a:t> </a:t>
            </a:r>
            <a:r>
              <a:rPr lang="pt-PT" sz="2800" dirty="0" smtClean="0">
                <a:solidFill>
                  <a:schemeClr val="bg1"/>
                </a:solidFill>
                <a:latin typeface="AR CARTER" panose="02000000000000000000" pitchFamily="2" charset="0"/>
              </a:rPr>
              <a:t>THE HUMANITARIAN VISION</a:t>
            </a:r>
            <a:endParaRPr lang="pt-PT" sz="28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379853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99934" y="240804"/>
            <a:ext cx="6023429"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a:t>
            </a:r>
            <a:r>
              <a:rPr kumimoji="0" lang="pt-PT" sz="4800" b="0" i="0" u="none" strike="noStrike" kern="1200" cap="none" spc="0" normalizeH="0" noProof="0" dirty="0" smtClean="0">
                <a:ln>
                  <a:noFill/>
                </a:ln>
                <a:solidFill>
                  <a:schemeClr val="bg1"/>
                </a:solidFill>
                <a:effectLst/>
                <a:uLnTx/>
                <a:uFillTx/>
                <a:latin typeface="AR CARTER" panose="02000000000000000000" pitchFamily="2" charset="0"/>
                <a:cs typeface="Calibri" panose="020F0502020204030204" pitchFamily="34" charset="0"/>
              </a:rPr>
              <a:t> what is the dream</a:t>
            </a: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a:t>
            </a:r>
            <a:endPar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4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algn="just"/>
            <a:r>
              <a:rPr lang="en-US" sz="2400" dirty="0" smtClean="0">
                <a:solidFill>
                  <a:prstClr val="black"/>
                </a:solidFill>
                <a:latin typeface="AR CARTER" panose="02000000000000000000" pitchFamily="2" charset="0"/>
                <a:cs typeface="Calibri" panose="020F0502020204030204" pitchFamily="34" charset="0"/>
              </a:rPr>
              <a:t>Cova </a:t>
            </a:r>
            <a:r>
              <a:rPr lang="en-US" sz="2400" dirty="0">
                <a:solidFill>
                  <a:prstClr val="black"/>
                </a:solidFill>
                <a:latin typeface="AR CARTER" panose="02000000000000000000" pitchFamily="2" charset="0"/>
                <a:cs typeface="Calibri" panose="020F0502020204030204" pitchFamily="34" charset="0"/>
              </a:rPr>
              <a:t>do Mar Association has the vision that no child should be pay to play. We live in a society where playing is a business around the children’s happiness and the financial availability of the family unit, from the toy to the school support, karate, holiday camps or activity centers. All is a financial reason to entertain and bring happiness to the children. However, this playing access being limited (because their parents cannot provide everything), excludes the children where their family unit live at the edge of extreme poverty and/or in social exclusion contexts.</a:t>
            </a:r>
          </a:p>
        </p:txBody>
      </p:sp>
      <p:pic>
        <p:nvPicPr>
          <p:cNvPr id="8" name="Picture 30">
            <a:extLst>
              <a:ext uri="{FF2B5EF4-FFF2-40B4-BE49-F238E27FC236}">
                <a16:creationId xmlns:a16="http://schemas.microsoft.com/office/drawing/2014/main" id="{F9CCD2FE-8F47-4B5C-8E51-AD56C0826DF0}"/>
              </a:ext>
            </a:extLst>
          </p:cNvPr>
          <p:cNvPicPr/>
          <p:nvPr/>
        </p:nvPicPr>
        <p:blipFill rotWithShape="1">
          <a:blip r:embed="rId2"/>
          <a:srcRect l="9026" r="6300" b="349"/>
          <a:stretch/>
        </p:blipFill>
        <p:spPr>
          <a:xfrm>
            <a:off x="6400799" y="79828"/>
            <a:ext cx="5718629" cy="360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6">
            <a:extLst>
              <a:ext uri="{FF2B5EF4-FFF2-40B4-BE49-F238E27FC236}">
                <a16:creationId xmlns:a16="http://schemas.microsoft.com/office/drawing/2014/main" id="{34FD64F0-7BB9-4634-80E1-EC6CFF63801A}"/>
              </a:ext>
            </a:extLst>
          </p:cNvPr>
          <p:cNvPicPr/>
          <p:nvPr/>
        </p:nvPicPr>
        <p:blipFill>
          <a:blip r:embed="rId3"/>
          <a:srcRect t="23438" b="12814"/>
          <a:stretch/>
        </p:blipFill>
        <p:spPr>
          <a:xfrm>
            <a:off x="6400800" y="3820886"/>
            <a:ext cx="5718629" cy="2931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8235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86871" y="193364"/>
            <a:ext cx="6023429" cy="66171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how it was borned?</a:t>
            </a:r>
            <a:endParaRPr lang="pt-PT" sz="4800" dirty="0">
              <a:solidFill>
                <a:schemeClr val="bg1"/>
              </a:solidFill>
              <a:latin typeface="AR CARTER"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PT" sz="4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algn="just"/>
            <a:r>
              <a:rPr lang="en-US" sz="2400" dirty="0" smtClean="0">
                <a:solidFill>
                  <a:prstClr val="black"/>
                </a:solidFill>
                <a:latin typeface="AR CARTER" panose="02000000000000000000" pitchFamily="2" charset="0"/>
                <a:cs typeface="Calibri" panose="020F0502020204030204" pitchFamily="34" charset="0"/>
              </a:rPr>
              <a:t>During </a:t>
            </a:r>
            <a:r>
              <a:rPr lang="en-US" sz="2400" dirty="0">
                <a:solidFill>
                  <a:prstClr val="black"/>
                </a:solidFill>
                <a:latin typeface="AR CARTER" panose="02000000000000000000" pitchFamily="2" charset="0"/>
                <a:cs typeface="Calibri" panose="020F0502020204030204" pitchFamily="34" charset="0"/>
              </a:rPr>
              <a:t>a meeting with the Municipal Council of Almada, when we presented the utopia of creating the Factory of Dreams, with a rich pedagogical program and with a solidarity and humanitarian vision, it was requested us to use a tent inhabited at the 2nd Torrão neighborhood (Almada) where the previous family has been relocated.</a:t>
            </a:r>
          </a:p>
          <a:p>
            <a:pPr algn="just"/>
            <a:r>
              <a:rPr lang="en-US" sz="2400" dirty="0">
                <a:solidFill>
                  <a:prstClr val="black"/>
                </a:solidFill>
                <a:latin typeface="AR CARTER" panose="02000000000000000000" pitchFamily="2" charset="0"/>
                <a:cs typeface="Calibri" panose="020F0502020204030204" pitchFamily="34" charset="0"/>
              </a:rPr>
              <a:t>… The Factory of Dreams became like this in a magical and enchanted place, opening its doors freely to the children between 6 to 16 years old, where they can play after school or during vacations, from Tuesday to Saturday from 3pm to </a:t>
            </a:r>
            <a:r>
              <a:rPr lang="en-US" sz="2400" dirty="0" smtClean="0">
                <a:solidFill>
                  <a:prstClr val="black"/>
                </a:solidFill>
                <a:latin typeface="AR CARTER" panose="02000000000000000000" pitchFamily="2" charset="0"/>
                <a:cs typeface="Calibri" panose="020F0502020204030204" pitchFamily="34" charset="0"/>
              </a:rPr>
              <a:t>7h30pm</a:t>
            </a:r>
            <a:r>
              <a:rPr lang="en-US" sz="2400" dirty="0">
                <a:solidFill>
                  <a:prstClr val="black"/>
                </a:solidFill>
                <a:latin typeface="AR CARTER" panose="02000000000000000000" pitchFamily="2" charset="0"/>
                <a:cs typeface="Calibri" panose="020F0502020204030204" pitchFamily="34" charset="0"/>
              </a:rPr>
              <a:t>.</a:t>
            </a:r>
          </a:p>
        </p:txBody>
      </p:sp>
      <p:pic>
        <p:nvPicPr>
          <p:cNvPr id="8" name="Picture 30">
            <a:extLst>
              <a:ext uri="{FF2B5EF4-FFF2-40B4-BE49-F238E27FC236}">
                <a16:creationId xmlns:a16="http://schemas.microsoft.com/office/drawing/2014/main" id="{F9CCD2FE-8F47-4B5C-8E51-AD56C0826DF0}"/>
              </a:ext>
            </a:extLst>
          </p:cNvPr>
          <p:cNvPicPr/>
          <p:nvPr/>
        </p:nvPicPr>
        <p:blipFill rotWithShape="1">
          <a:blip r:embed="rId2"/>
          <a:srcRect l="9026" r="6300" b="349"/>
          <a:stretch/>
        </p:blipFill>
        <p:spPr>
          <a:xfrm>
            <a:off x="6400799" y="79828"/>
            <a:ext cx="5718629" cy="360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5" name="Picture 6">
            <a:extLst>
              <a:ext uri="{FF2B5EF4-FFF2-40B4-BE49-F238E27FC236}">
                <a16:creationId xmlns:a16="http://schemas.microsoft.com/office/drawing/2014/main" id="{34FD64F0-7BB9-4634-80E1-EC6CFF63801A}"/>
              </a:ext>
            </a:extLst>
          </p:cNvPr>
          <p:cNvPicPr/>
          <p:nvPr/>
        </p:nvPicPr>
        <p:blipFill>
          <a:blip r:embed="rId3"/>
          <a:srcRect t="23438" b="12814"/>
          <a:stretch/>
        </p:blipFill>
        <p:spPr>
          <a:xfrm>
            <a:off x="6400800" y="3820886"/>
            <a:ext cx="5718629" cy="2931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17111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73808" y="80463"/>
            <a:ext cx="6023429"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lang="pt-PT" sz="4800" dirty="0" smtClean="0">
                <a:solidFill>
                  <a:schemeClr val="bg1"/>
                </a:solidFill>
                <a:latin typeface="AR CARTER" panose="02000000000000000000" pitchFamily="2" charset="0"/>
                <a:cs typeface="Calibri" panose="020F0502020204030204" pitchFamily="34" charset="0"/>
              </a:rPr>
              <a:t>what is our importance</a:t>
            </a: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a:t>
            </a:r>
            <a:endPar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algn="just"/>
            <a:endParaRPr lang="pt-PT" sz="2400" dirty="0">
              <a:solidFill>
                <a:prstClr val="black"/>
              </a:solidFill>
              <a:latin typeface="AR CARTER" panose="02000000000000000000" pitchFamily="2" charset="0"/>
              <a:cs typeface="Calibri" panose="020F0502020204030204" pitchFamily="34" charset="0"/>
            </a:endParaRPr>
          </a:p>
          <a:p>
            <a:pPr algn="just"/>
            <a:r>
              <a:rPr lang="en-US" sz="2000" dirty="0">
                <a:latin typeface="AR CARTER" panose="02000000000000000000" pitchFamily="2" charset="0"/>
                <a:cs typeface="Calibri" panose="020F0502020204030204" pitchFamily="34" charset="0"/>
              </a:rPr>
              <a:t>These children have a pure resilience, a </a:t>
            </a:r>
            <a:r>
              <a:rPr lang="en-US" sz="2000" dirty="0">
                <a:solidFill>
                  <a:schemeClr val="bg1"/>
                </a:solidFill>
                <a:latin typeface="AR CARTER" panose="02000000000000000000" pitchFamily="2" charset="0"/>
                <a:cs typeface="Calibri" panose="020F0502020204030204" pitchFamily="34" charset="0"/>
              </a:rPr>
              <a:t>SUPER POWER </a:t>
            </a:r>
            <a:r>
              <a:rPr lang="en-US" sz="2000" dirty="0">
                <a:latin typeface="AR CARTER" panose="02000000000000000000" pitchFamily="2" charset="0"/>
                <a:cs typeface="Calibri" panose="020F0502020204030204" pitchFamily="34" charset="0"/>
              </a:rPr>
              <a:t>that allows them to face the difficulties of living in a neighborhood without legal electricity, no basic sanitation, in houses without thermic isolation. A neighborhood without the basic and decent infrastructures for the human livingness.</a:t>
            </a:r>
          </a:p>
          <a:p>
            <a:pPr algn="just"/>
            <a:endParaRPr lang="en-US" sz="2000" dirty="0">
              <a:latin typeface="AR CARTER" panose="02000000000000000000" pitchFamily="2" charset="0"/>
              <a:cs typeface="Calibri" panose="020F0502020204030204" pitchFamily="34" charset="0"/>
            </a:endParaRPr>
          </a:p>
          <a:p>
            <a:pPr algn="just"/>
            <a:r>
              <a:rPr lang="en-US" sz="2000" dirty="0">
                <a:latin typeface="AR CARTER" panose="02000000000000000000" pitchFamily="2" charset="0"/>
                <a:cs typeface="Calibri" panose="020F0502020204030204" pitchFamily="34" charset="0"/>
              </a:rPr>
              <a:t>We know that by provide them all that they cannot access: sports, toys, technology, (tablets,  computers or PlayStation) and activities outside the neighborhood; at the same time that we lend a hand and help them to find their inner balance, </a:t>
            </a:r>
            <a:r>
              <a:rPr lang="en-US" sz="2000" dirty="0">
                <a:solidFill>
                  <a:schemeClr val="bg1"/>
                </a:solidFill>
                <a:latin typeface="AR CARTER" panose="02000000000000000000" pitchFamily="2" charset="0"/>
                <a:cs typeface="Calibri" panose="020F0502020204030204" pitchFamily="34" charset="0"/>
              </a:rPr>
              <a:t>we’re raising future leaders more fair, conscientious and more prepared for life in humanity</a:t>
            </a:r>
            <a:r>
              <a:rPr lang="en-US" sz="2000" dirty="0" smtClean="0">
                <a:solidFill>
                  <a:schemeClr val="bg1"/>
                </a:solidFill>
                <a:latin typeface="AR CARTER" panose="02000000000000000000" pitchFamily="2" charset="0"/>
                <a:cs typeface="Calibri" panose="020F0502020204030204" pitchFamily="34" charset="0"/>
              </a:rPr>
              <a:t>.</a:t>
            </a:r>
            <a:endParaRPr lang="en-US" sz="2000" dirty="0">
              <a:solidFill>
                <a:schemeClr val="bg1"/>
              </a:solidFill>
              <a:latin typeface="AR CARTER" panose="02000000000000000000" pitchFamily="2" charset="0"/>
              <a:cs typeface="Calibri" panose="020F0502020204030204" pitchFamily="34" charset="0"/>
            </a:endParaRPr>
          </a:p>
        </p:txBody>
      </p:sp>
      <p:pic>
        <p:nvPicPr>
          <p:cNvPr id="7" name="Picture 17">
            <a:extLst>
              <a:ext uri="{FF2B5EF4-FFF2-40B4-BE49-F238E27FC236}">
                <a16:creationId xmlns:a16="http://schemas.microsoft.com/office/drawing/2014/main" id="{1BAFC93D-8B36-4961-BCB9-1D49AB3C33B4}"/>
              </a:ext>
            </a:extLst>
          </p:cNvPr>
          <p:cNvPicPr/>
          <p:nvPr/>
        </p:nvPicPr>
        <p:blipFill rotWithShape="1">
          <a:blip r:embed="rId2"/>
          <a:srcRect t="21815" b="32180"/>
          <a:stretch/>
        </p:blipFill>
        <p:spPr>
          <a:xfrm>
            <a:off x="6400798" y="80463"/>
            <a:ext cx="5791201" cy="3136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21">
            <a:extLst>
              <a:ext uri="{FF2B5EF4-FFF2-40B4-BE49-F238E27FC236}">
                <a16:creationId xmlns:a16="http://schemas.microsoft.com/office/drawing/2014/main" id="{8489B183-D388-41F3-B649-A36AA840B72F}"/>
              </a:ext>
            </a:extLst>
          </p:cNvPr>
          <p:cNvPicPr>
            <a:picLocks noChangeAspect="1"/>
          </p:cNvPicPr>
          <p:nvPr/>
        </p:nvPicPr>
        <p:blipFill rotWithShape="1">
          <a:blip r:embed="rId3">
            <a:extLst>
              <a:ext uri="{28A0092B-C50C-407E-A947-70E740481C1C}">
                <a14:useLocalDpi xmlns:a14="http://schemas.microsoft.com/office/drawing/2010/main" val="0"/>
              </a:ext>
            </a:extLst>
          </a:blip>
          <a:srcRect l="7801" t="17745" r="18095" b="13902"/>
          <a:stretch/>
        </p:blipFill>
        <p:spPr>
          <a:xfrm>
            <a:off x="6400799" y="3216495"/>
            <a:ext cx="5791201" cy="3561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85508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2449817" y="2345867"/>
            <a:ext cx="7292381" cy="1107996"/>
          </a:xfrm>
          <a:prstGeom prst="rect">
            <a:avLst/>
          </a:prstGeom>
          <a:noFill/>
        </p:spPr>
        <p:txBody>
          <a:bodyPr wrap="none" rtlCol="0">
            <a:spAutoFit/>
          </a:bodyPr>
          <a:lstStyle/>
          <a:p>
            <a:pPr algn="ctr"/>
            <a:r>
              <a:rPr lang="pt-PT" sz="6600" dirty="0" smtClean="0">
                <a:solidFill>
                  <a:schemeClr val="bg1"/>
                </a:solidFill>
                <a:latin typeface="AR CARTER" panose="02000000000000000000" pitchFamily="2" charset="0"/>
              </a:rPr>
              <a:t>THE </a:t>
            </a:r>
            <a:r>
              <a:rPr lang="pt-PT" sz="6600" dirty="0" smtClean="0">
                <a:solidFill>
                  <a:schemeClr val="tx1">
                    <a:lumMod val="95000"/>
                    <a:lumOff val="5000"/>
                  </a:schemeClr>
                </a:solidFill>
                <a:latin typeface="AR CARTER" panose="02000000000000000000" pitchFamily="2" charset="0"/>
              </a:rPr>
              <a:t>SOCIAL MISSION</a:t>
            </a:r>
            <a:endParaRPr lang="pt-PT" sz="6600" dirty="0">
              <a:solidFill>
                <a:schemeClr val="tx1">
                  <a:lumMod val="95000"/>
                  <a:lumOff val="5000"/>
                </a:schemeClr>
              </a:solidFill>
              <a:latin typeface="AR CARTER" panose="02000000000000000000" pitchFamily="2" charset="0"/>
            </a:endParaRPr>
          </a:p>
        </p:txBody>
      </p:sp>
      <p:sp>
        <p:nvSpPr>
          <p:cNvPr id="3" name="CaixaDeTexto 2">
            <a:extLst>
              <a:ext uri="{FF2B5EF4-FFF2-40B4-BE49-F238E27FC236}">
                <a16:creationId xmlns:a16="http://schemas.microsoft.com/office/drawing/2014/main" id="{43CEBDFB-D823-4127-BAAC-16D136A14ECA}"/>
              </a:ext>
            </a:extLst>
          </p:cNvPr>
          <p:cNvSpPr txBox="1"/>
          <p:nvPr/>
        </p:nvSpPr>
        <p:spPr>
          <a:xfrm>
            <a:off x="5351664" y="3161475"/>
            <a:ext cx="3266022" cy="584775"/>
          </a:xfrm>
          <a:prstGeom prst="rect">
            <a:avLst/>
          </a:prstGeom>
          <a:noFill/>
        </p:spPr>
        <p:txBody>
          <a:bodyPr wrap="none" rtlCol="0">
            <a:spAutoFit/>
          </a:bodyPr>
          <a:lstStyle/>
          <a:p>
            <a:pPr algn="r"/>
            <a:r>
              <a:rPr lang="pt-PT" sz="3200" dirty="0">
                <a:solidFill>
                  <a:schemeClr val="bg1"/>
                </a:solidFill>
                <a:latin typeface="AR CARTER" panose="02000000000000000000" pitchFamily="2" charset="0"/>
              </a:rPr>
              <a:t>… </a:t>
            </a:r>
            <a:r>
              <a:rPr lang="pt-PT" sz="3200" dirty="0" smtClean="0">
                <a:solidFill>
                  <a:schemeClr val="bg1"/>
                </a:solidFill>
                <a:latin typeface="AR CARTER" panose="02000000000000000000" pitchFamily="2" charset="0"/>
              </a:rPr>
              <a:t>FOR LONG TERM</a:t>
            </a:r>
            <a:endParaRPr lang="pt-PT" sz="32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1297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5471C48-2A86-4A6C-AB9E-561B0F915FEF}"/>
              </a:ext>
            </a:extLst>
          </p:cNvPr>
          <p:cNvSpPr txBox="1"/>
          <p:nvPr/>
        </p:nvSpPr>
        <p:spPr>
          <a:xfrm>
            <a:off x="199933" y="43228"/>
            <a:ext cx="6023429" cy="63401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how does it work?</a:t>
            </a:r>
            <a:endPar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algn="just"/>
            <a:endParaRPr lang="pt-PT" sz="2400" dirty="0">
              <a:solidFill>
                <a:prstClr val="black"/>
              </a:solidFill>
              <a:latin typeface="AR CARTER" panose="02000000000000000000" pitchFamily="2" charset="0"/>
              <a:cs typeface="Calibri" panose="020F0502020204030204" pitchFamily="34" charset="0"/>
            </a:endParaRPr>
          </a:p>
          <a:p>
            <a:r>
              <a:rPr lang="en-US" sz="2400" dirty="0" smtClean="0">
                <a:solidFill>
                  <a:prstClr val="black"/>
                </a:solidFill>
                <a:latin typeface="AR CARTER" panose="02000000000000000000" pitchFamily="2" charset="0"/>
                <a:cs typeface="Calibri" panose="020F0502020204030204" pitchFamily="34" charset="0"/>
              </a:rPr>
              <a:t>We </a:t>
            </a:r>
            <a:r>
              <a:rPr lang="en-US" sz="2400" dirty="0">
                <a:solidFill>
                  <a:prstClr val="black"/>
                </a:solidFill>
                <a:latin typeface="AR CARTER" panose="02000000000000000000" pitchFamily="2" charset="0"/>
                <a:cs typeface="Calibri" panose="020F0502020204030204" pitchFamily="34" charset="0"/>
              </a:rPr>
              <a:t>teach the children to take leading roles in the community, or in this case, inside the tribe of Factory of Dreams. For example, through the “Captain” and “Sub-Captain”, that changes daily and which functions are to be monitors on that day, taking the leading of the group and making comply the daily routine of the tribe… the tasks goes from the planning and serving the snacks, managing the toys display, managing the conflicts that may arise between colleagues, washing the snack dishes and making comply the gold rule of the Factory dreams:</a:t>
            </a:r>
          </a:p>
          <a:p>
            <a:r>
              <a:rPr lang="en-US" dirty="0"/>
              <a:t> </a:t>
            </a:r>
          </a:p>
          <a:p>
            <a:r>
              <a:rPr lang="en-US" sz="1400" dirty="0">
                <a:solidFill>
                  <a:schemeClr val="bg1"/>
                </a:solidFill>
                <a:latin typeface="AR CARTER" panose="02000000000000000000" pitchFamily="2" charset="0"/>
                <a:cs typeface="Calibri" panose="020F0502020204030204" pitchFamily="34" charset="0"/>
              </a:rPr>
              <a:t>“There’s no squabble (insults), there’s no physical violence, and if you do one of those you have to apologize, give a kiss and a hug</a:t>
            </a:r>
            <a:r>
              <a:rPr lang="en-US" sz="1400" dirty="0" smtClean="0">
                <a:solidFill>
                  <a:schemeClr val="bg1"/>
                </a:solidFill>
                <a:latin typeface="AR CARTER" panose="02000000000000000000" pitchFamily="2" charset="0"/>
                <a:cs typeface="Calibri" panose="020F0502020204030204" pitchFamily="34" charset="0"/>
              </a:rPr>
              <a:t>.”</a:t>
            </a:r>
            <a:endParaRPr lang="pt-PT" sz="2400" dirty="0">
              <a:solidFill>
                <a:prstClr val="black"/>
              </a:solidFill>
              <a:latin typeface="AR CARTER" panose="02000000000000000000" pitchFamily="2" charset="0"/>
              <a:cs typeface="Calibri" panose="020F0502020204030204" pitchFamily="34" charset="0"/>
            </a:endParaRPr>
          </a:p>
        </p:txBody>
      </p:sp>
      <p:pic>
        <p:nvPicPr>
          <p:cNvPr id="6" name="Picture 20">
            <a:extLst>
              <a:ext uri="{FF2B5EF4-FFF2-40B4-BE49-F238E27FC236}">
                <a16:creationId xmlns:a16="http://schemas.microsoft.com/office/drawing/2014/main" id="{D7464652-170D-46EB-BBBE-C8CA73A158B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45" t="980" r="11733" b="18707"/>
          <a:stretch/>
        </p:blipFill>
        <p:spPr>
          <a:xfrm>
            <a:off x="6400800" y="43228"/>
            <a:ext cx="5718629" cy="354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7" name="Picture 22">
            <a:extLst>
              <a:ext uri="{FF2B5EF4-FFF2-40B4-BE49-F238E27FC236}">
                <a16:creationId xmlns:a16="http://schemas.microsoft.com/office/drawing/2014/main" id="{5B7CDE94-26F2-46BA-91D7-677F127DFFD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t="14997" r="8760" b="9772"/>
          <a:stretch/>
        </p:blipFill>
        <p:spPr>
          <a:xfrm>
            <a:off x="6400800" y="3686629"/>
            <a:ext cx="5718630" cy="3128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0948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AEE8956A-6C8B-4B76-B230-650F0EA8DF1F}"/>
              </a:ext>
            </a:extLst>
          </p:cNvPr>
          <p:cNvPicPr>
            <a:picLocks noChangeAspect="1"/>
          </p:cNvPicPr>
          <p:nvPr/>
        </p:nvPicPr>
        <p:blipFill rotWithShape="1">
          <a:blip r:embed="rId2">
            <a:extLst>
              <a:ext uri="{28A0092B-C50C-407E-A947-70E740481C1C}">
                <a14:useLocalDpi xmlns:a14="http://schemas.microsoft.com/office/drawing/2010/main" val="0"/>
              </a:ext>
            </a:extLst>
          </a:blip>
          <a:srcRect l="317" t="15328" b="6822"/>
          <a:stretch/>
        </p:blipFill>
        <p:spPr>
          <a:xfrm>
            <a:off x="6382848" y="0"/>
            <a:ext cx="5809152" cy="6805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1">
            <a:extLst>
              <a:ext uri="{FF2B5EF4-FFF2-40B4-BE49-F238E27FC236}">
                <a16:creationId xmlns:a16="http://schemas.microsoft.com/office/drawing/2014/main" id="{25471C48-2A86-4A6C-AB9E-561B0F915FEF}"/>
              </a:ext>
            </a:extLst>
          </p:cNvPr>
          <p:cNvSpPr txBox="1"/>
          <p:nvPr/>
        </p:nvSpPr>
        <p:spPr>
          <a:xfrm>
            <a:off x="186871" y="97298"/>
            <a:ext cx="6023429"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lang="pt-PT" sz="4800" dirty="0" smtClean="0">
                <a:solidFill>
                  <a:schemeClr val="bg1"/>
                </a:solidFill>
                <a:latin typeface="AR CARTER" panose="02000000000000000000" pitchFamily="2" charset="0"/>
                <a:cs typeface="Calibri" panose="020F0502020204030204" pitchFamily="34" charset="0"/>
              </a:rPr>
              <a:t>what is the impact</a:t>
            </a: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a:t>
            </a:r>
            <a:endPar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a:p>
            <a:pPr lvl="0" algn="just"/>
            <a:endParaRPr lang="pt-PT" sz="1200" dirty="0">
              <a:solidFill>
                <a:prstClr val="black"/>
              </a:solidFill>
              <a:latin typeface="AR CARTER" panose="02000000000000000000" pitchFamily="2" charset="0"/>
              <a:cs typeface="Calibri" panose="020F0502020204030204" pitchFamily="34" charset="0"/>
            </a:endParaRPr>
          </a:p>
          <a:p>
            <a:pPr algn="just"/>
            <a:r>
              <a:rPr lang="en-US" sz="2000" dirty="0" smtClean="0">
                <a:solidFill>
                  <a:prstClr val="black"/>
                </a:solidFill>
                <a:latin typeface="AR CARTER" panose="02000000000000000000" pitchFamily="2" charset="0"/>
                <a:cs typeface="Calibri" panose="020F0502020204030204" pitchFamily="34" charset="0"/>
              </a:rPr>
              <a:t>besides </a:t>
            </a:r>
            <a:r>
              <a:rPr lang="en-US" sz="2000" dirty="0">
                <a:solidFill>
                  <a:prstClr val="black"/>
                </a:solidFill>
                <a:latin typeface="AR CARTER" panose="02000000000000000000" pitchFamily="2" charset="0"/>
                <a:cs typeface="Calibri" panose="020F0502020204030204" pitchFamily="34" charset="0"/>
              </a:rPr>
              <a:t>from the external stimuli and experiences they have access, there are other strategies of union and leadership that we do every day. We are divided by internal teams, with respective social responsibilities, like for instance:</a:t>
            </a:r>
          </a:p>
          <a:p>
            <a:pPr algn="just"/>
            <a:r>
              <a:rPr lang="en-US" sz="2000" dirty="0">
                <a:solidFill>
                  <a:schemeClr val="bg1"/>
                </a:solidFill>
                <a:latin typeface="AR CARTER" panose="02000000000000000000" pitchFamily="2" charset="0"/>
                <a:cs typeface="Calibri" panose="020F0502020204030204" pitchFamily="34" charset="0"/>
              </a:rPr>
              <a:t>* animals’ street </a:t>
            </a:r>
            <a:r>
              <a:rPr lang="en-US" sz="2000" dirty="0" smtClean="0">
                <a:solidFill>
                  <a:schemeClr val="bg1"/>
                </a:solidFill>
                <a:latin typeface="AR CARTER" panose="02000000000000000000" pitchFamily="2" charset="0"/>
                <a:cs typeface="Calibri" panose="020F0502020204030204" pitchFamily="34" charset="0"/>
              </a:rPr>
              <a:t>team</a:t>
            </a:r>
            <a:r>
              <a:rPr lang="en-US" sz="2000" dirty="0" smtClean="0">
                <a:solidFill>
                  <a:prstClr val="black"/>
                </a:solidFill>
                <a:latin typeface="AR CARTER" panose="02000000000000000000" pitchFamily="2" charset="0"/>
                <a:cs typeface="Calibri" panose="020F0502020204030204" pitchFamily="34" charset="0"/>
              </a:rPr>
              <a:t> </a:t>
            </a:r>
            <a:r>
              <a:rPr lang="en-US" sz="2000" dirty="0">
                <a:solidFill>
                  <a:prstClr val="black"/>
                </a:solidFill>
                <a:latin typeface="AR CARTER" panose="02000000000000000000" pitchFamily="2" charset="0"/>
                <a:cs typeface="Calibri" panose="020F0502020204030204" pitchFamily="34" charset="0"/>
              </a:rPr>
              <a:t>that have to feed every day the street dogs, make sure that the dog hut is clean and dry, brush the dog’s fur, give the medicines, check if they have wounds, tumors, fleas and ticks.</a:t>
            </a:r>
          </a:p>
          <a:p>
            <a:pPr algn="just"/>
            <a:r>
              <a:rPr lang="en-US" sz="2000" dirty="0">
                <a:solidFill>
                  <a:schemeClr val="bg1"/>
                </a:solidFill>
                <a:latin typeface="AR CARTER" panose="02000000000000000000" pitchFamily="2" charset="0"/>
                <a:cs typeface="Calibri" panose="020F0502020204030204" pitchFamily="34" charset="0"/>
              </a:rPr>
              <a:t>* clothes </a:t>
            </a:r>
            <a:r>
              <a:rPr lang="en-US" sz="2000" dirty="0" smtClean="0">
                <a:solidFill>
                  <a:schemeClr val="bg1"/>
                </a:solidFill>
                <a:latin typeface="AR CARTER" panose="02000000000000000000" pitchFamily="2" charset="0"/>
                <a:cs typeface="Calibri" panose="020F0502020204030204" pitchFamily="34" charset="0"/>
              </a:rPr>
              <a:t>team</a:t>
            </a:r>
            <a:r>
              <a:rPr lang="en-US" sz="2000" dirty="0" smtClean="0">
                <a:solidFill>
                  <a:prstClr val="black"/>
                </a:solidFill>
                <a:latin typeface="AR CARTER" panose="02000000000000000000" pitchFamily="2" charset="0"/>
                <a:cs typeface="Calibri" panose="020F0502020204030204" pitchFamily="34" charset="0"/>
              </a:rPr>
              <a:t> </a:t>
            </a:r>
            <a:r>
              <a:rPr lang="en-US" sz="2000" dirty="0">
                <a:solidFill>
                  <a:prstClr val="black"/>
                </a:solidFill>
                <a:latin typeface="AR CARTER" panose="02000000000000000000" pitchFamily="2" charset="0"/>
                <a:cs typeface="Calibri" panose="020F0502020204030204" pitchFamily="34" charset="0"/>
              </a:rPr>
              <a:t>take care of the clothes that arrive as donations, separate, organize and deliver to the colleagues that need them.</a:t>
            </a:r>
          </a:p>
          <a:p>
            <a:pPr algn="just"/>
            <a:r>
              <a:rPr lang="en-US" sz="2000" dirty="0" smtClean="0">
                <a:solidFill>
                  <a:schemeClr val="bg1"/>
                </a:solidFill>
                <a:latin typeface="AR CARTER" panose="02000000000000000000" pitchFamily="2" charset="0"/>
                <a:cs typeface="Calibri" panose="020F0502020204030204" pitchFamily="34" charset="0"/>
              </a:rPr>
              <a:t>* school </a:t>
            </a:r>
            <a:r>
              <a:rPr lang="en-US" sz="2000" dirty="0">
                <a:solidFill>
                  <a:schemeClr val="bg1"/>
                </a:solidFill>
                <a:latin typeface="AR CARTER" panose="02000000000000000000" pitchFamily="2" charset="0"/>
                <a:cs typeface="Calibri" panose="020F0502020204030204" pitchFamily="34" charset="0"/>
              </a:rPr>
              <a:t>supplies </a:t>
            </a:r>
            <a:r>
              <a:rPr lang="en-US" sz="2000" dirty="0" smtClean="0">
                <a:solidFill>
                  <a:schemeClr val="bg1"/>
                </a:solidFill>
                <a:latin typeface="AR CARTER" panose="02000000000000000000" pitchFamily="2" charset="0"/>
                <a:cs typeface="Calibri" panose="020F0502020204030204" pitchFamily="34" charset="0"/>
              </a:rPr>
              <a:t>team</a:t>
            </a:r>
            <a:r>
              <a:rPr lang="en-US" sz="2000" dirty="0" smtClean="0">
                <a:solidFill>
                  <a:prstClr val="black"/>
                </a:solidFill>
                <a:latin typeface="AR CARTER" panose="02000000000000000000" pitchFamily="2" charset="0"/>
                <a:cs typeface="Calibri" panose="020F0502020204030204" pitchFamily="34" charset="0"/>
              </a:rPr>
              <a:t> </a:t>
            </a:r>
            <a:r>
              <a:rPr lang="en-US" sz="2000" dirty="0">
                <a:solidFill>
                  <a:prstClr val="black"/>
                </a:solidFill>
                <a:latin typeface="AR CARTER" panose="02000000000000000000" pitchFamily="2" charset="0"/>
                <a:cs typeface="Calibri" panose="020F0502020204030204" pitchFamily="34" charset="0"/>
              </a:rPr>
              <a:t>organize and do the inventory of the donations that arrive and distribute fairly for those who are in need</a:t>
            </a:r>
            <a:r>
              <a:rPr lang="en-US" sz="2000" dirty="0" smtClean="0">
                <a:solidFill>
                  <a:prstClr val="black"/>
                </a:solidFill>
                <a:latin typeface="AR CARTER" panose="02000000000000000000" pitchFamily="2" charset="0"/>
                <a:cs typeface="Calibri" panose="020F0502020204030204" pitchFamily="34" charset="0"/>
              </a:rPr>
              <a:t>.</a:t>
            </a:r>
          </a:p>
          <a:p>
            <a:pPr algn="just"/>
            <a:endParaRPr lang="en-US" sz="2400" dirty="0">
              <a:solidFill>
                <a:prstClr val="black"/>
              </a:solidFill>
              <a:latin typeface="AR CARTER" panose="02000000000000000000" pitchFamily="2" charset="0"/>
              <a:cs typeface="Calibri" panose="020F0502020204030204" pitchFamily="34" charset="0"/>
            </a:endParaRPr>
          </a:p>
          <a:p>
            <a:pPr algn="just"/>
            <a:r>
              <a:rPr lang="en-US" sz="1600" dirty="0">
                <a:solidFill>
                  <a:prstClr val="black"/>
                </a:solidFill>
                <a:latin typeface="AR CARTER" panose="02000000000000000000" pitchFamily="2" charset="0"/>
                <a:cs typeface="Calibri" panose="020F0502020204030204" pitchFamily="34" charset="0"/>
              </a:rPr>
              <a:t>(it exist also a library team, cleaning team, bikes team, PlayStation team, recycling team, toys team, cooking team and play area team</a:t>
            </a:r>
            <a:r>
              <a:rPr lang="en-US" sz="1600" dirty="0" smtClean="0">
                <a:solidFill>
                  <a:prstClr val="black"/>
                </a:solidFill>
                <a:latin typeface="AR CARTER" panose="02000000000000000000" pitchFamily="2" charset="0"/>
                <a:cs typeface="Calibri" panose="020F0502020204030204" pitchFamily="34" charset="0"/>
              </a:rPr>
              <a:t>)</a:t>
            </a:r>
            <a:endParaRPr lang="en-US" sz="1600" dirty="0">
              <a:solidFill>
                <a:prstClr val="black"/>
              </a:solidFill>
              <a:latin typeface="AR CARTER" panose="02000000000000000000" pitchFamily="2" charset="0"/>
              <a:cs typeface="Calibri" panose="020F0502020204030204" pitchFamily="34" charset="0"/>
            </a:endParaRPr>
          </a:p>
        </p:txBody>
      </p:sp>
    </p:spTree>
    <p:extLst>
      <p:ext uri="{BB962C8B-B14F-4D97-AF65-F5344CB8AC3E}">
        <p14:creationId xmlns:p14="http://schemas.microsoft.com/office/powerpoint/2010/main" val="3900617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Uma imagem com pessoa, edifício, grupo, pose&#10;&#10;Descrição gerada automaticamente">
            <a:extLst>
              <a:ext uri="{FF2B5EF4-FFF2-40B4-BE49-F238E27FC236}">
                <a16:creationId xmlns:a16="http://schemas.microsoft.com/office/drawing/2014/main" id="{FDA2BBB8-1579-48A7-9799-A54F97CCDCE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4663" t="24609" r="5163" b="15106"/>
          <a:stretch/>
        </p:blipFill>
        <p:spPr>
          <a:xfrm>
            <a:off x="343455" y="1220034"/>
            <a:ext cx="11629015" cy="4375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TextBox 1">
            <a:extLst>
              <a:ext uri="{FF2B5EF4-FFF2-40B4-BE49-F238E27FC236}">
                <a16:creationId xmlns:a16="http://schemas.microsoft.com/office/drawing/2014/main" id="{25471C48-2A86-4A6C-AB9E-561B0F915FEF}"/>
              </a:ext>
            </a:extLst>
          </p:cNvPr>
          <p:cNvSpPr txBox="1"/>
          <p:nvPr/>
        </p:nvSpPr>
        <p:spPr>
          <a:xfrm>
            <a:off x="186871" y="476121"/>
            <a:ext cx="602342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 </a:t>
            </a:r>
            <a:r>
              <a:rPr lang="pt-PT" sz="4800" dirty="0" smtClean="0">
                <a:solidFill>
                  <a:schemeClr val="bg1"/>
                </a:solidFill>
                <a:latin typeface="AR CARTER" panose="02000000000000000000" pitchFamily="2" charset="0"/>
                <a:cs typeface="Calibri" panose="020F0502020204030204" pitchFamily="34" charset="0"/>
              </a:rPr>
              <a:t>what is our magic</a:t>
            </a:r>
            <a:r>
              <a:rPr kumimoji="0" lang="pt-PT" sz="48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a:t>
            </a:r>
            <a:endParaRPr kumimoji="0" lang="pt-PT" sz="48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endParaRPr>
          </a:p>
        </p:txBody>
      </p:sp>
      <p:sp>
        <p:nvSpPr>
          <p:cNvPr id="9" name="TextBox 1">
            <a:extLst>
              <a:ext uri="{FF2B5EF4-FFF2-40B4-BE49-F238E27FC236}">
                <a16:creationId xmlns:a16="http://schemas.microsoft.com/office/drawing/2014/main" id="{9290372D-74E4-4B23-A927-743A2396F69A}"/>
              </a:ext>
            </a:extLst>
          </p:cNvPr>
          <p:cNvSpPr txBox="1"/>
          <p:nvPr/>
        </p:nvSpPr>
        <p:spPr>
          <a:xfrm>
            <a:off x="343455" y="5595129"/>
            <a:ext cx="4810372"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PT" sz="3600" b="0" i="0" u="none" strike="noStrike" kern="1200" cap="none" spc="0" normalizeH="0" baseline="0" noProof="0" dirty="0" smtClean="0">
                <a:ln>
                  <a:noFill/>
                </a:ln>
                <a:solidFill>
                  <a:schemeClr val="bg1"/>
                </a:solidFill>
                <a:effectLst/>
                <a:uLnTx/>
                <a:uFillTx/>
                <a:latin typeface="AR CARTER" panose="02000000000000000000" pitchFamily="2" charset="0"/>
                <a:cs typeface="Calibri" panose="020F0502020204030204" pitchFamily="34" charset="0"/>
              </a:rPr>
              <a:t>2017 </a:t>
            </a:r>
            <a:r>
              <a:rPr lang="pt-PT" sz="3200" dirty="0" smtClean="0">
                <a:solidFill>
                  <a:prstClr val="black"/>
                </a:solidFill>
                <a:latin typeface="AR CARTER" panose="02000000000000000000" pitchFamily="2" charset="0"/>
                <a:cs typeface="Calibri" panose="020F0502020204030204" pitchFamily="34" charset="0"/>
              </a:rPr>
              <a:t>CHRISTMAS MOVIE</a:t>
            </a:r>
            <a:endParaRPr kumimoji="0" lang="pt-PT" sz="66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hlinkClick r:id="rId4">
                  <a:extLst>
                    <a:ext uri="{A12FA001-AC4F-418D-AE19-62706E023703}">
                      <ahyp:hlinkClr xmlns="" xmlns:ahyp="http://schemas.microsoft.com/office/drawing/2018/hyperlinkcolor" val="tx"/>
                    </a:ext>
                  </a:extLst>
                </a:hlinkClick>
              </a:rPr>
              <a:t>https://vimeo.com/249771368</a:t>
            </a:r>
            <a:endParaRPr kumimoji="0" lang="pt-PT"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 CARTER" panose="02000000000000000000" pitchFamily="2" charset="0"/>
              <a:cs typeface="Calibri" panose="020F0502020204030204" pitchFamily="34" charset="0"/>
            </a:endParaRPr>
          </a:p>
        </p:txBody>
      </p:sp>
      <p:sp>
        <p:nvSpPr>
          <p:cNvPr id="10" name="TextBox 1">
            <a:extLst>
              <a:ext uri="{FF2B5EF4-FFF2-40B4-BE49-F238E27FC236}">
                <a16:creationId xmlns:a16="http://schemas.microsoft.com/office/drawing/2014/main" id="{1E25F8CB-6A71-4CA6-A592-FF8025E23746}"/>
              </a:ext>
            </a:extLst>
          </p:cNvPr>
          <p:cNvSpPr txBox="1"/>
          <p:nvPr/>
        </p:nvSpPr>
        <p:spPr>
          <a:xfrm>
            <a:off x="5513613" y="5595130"/>
            <a:ext cx="6458857" cy="126188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3600" b="0" i="0" u="none" strike="noStrike" kern="1200" cap="none" spc="0" normalizeH="0" baseline="0" noProof="0" dirty="0">
                <a:ln>
                  <a:noFill/>
                </a:ln>
                <a:solidFill>
                  <a:schemeClr val="bg1"/>
                </a:solidFill>
                <a:effectLst/>
                <a:uLnTx/>
                <a:uFillTx/>
                <a:latin typeface="AR CARTER" panose="02000000000000000000" pitchFamily="2" charset="0"/>
                <a:cs typeface="Calibri" panose="020F0502020204030204" pitchFamily="34" charset="0"/>
              </a:rPr>
              <a:t>2018 </a:t>
            </a:r>
            <a:r>
              <a:rPr kumimoji="0" lang="pt-PT" sz="3200" b="0" i="0" u="none" strike="noStrike" kern="1200" cap="none" spc="0" normalizeH="0" baseline="0" noProof="0" dirty="0" smtClean="0">
                <a:ln>
                  <a:noFill/>
                </a:ln>
                <a:solidFill>
                  <a:prstClr val="black"/>
                </a:solidFill>
                <a:effectLst/>
                <a:uLnTx/>
                <a:uFillTx/>
                <a:latin typeface="AR CARTER" panose="02000000000000000000" pitchFamily="2" charset="0"/>
                <a:cs typeface="Calibri" panose="020F0502020204030204" pitchFamily="34" charset="0"/>
              </a:rPr>
              <a:t>CHRISTMAS MOVIE</a:t>
            </a:r>
            <a:endParaRPr kumimoji="0" lang="pt-PT" sz="6600" b="0" i="0" u="none" strike="noStrike" kern="1200" cap="none" spc="0" normalizeH="0" baseline="0" noProof="0" dirty="0">
              <a:ln>
                <a:noFill/>
              </a:ln>
              <a:solidFill>
                <a:prstClr val="black"/>
              </a:solidFill>
              <a:effectLst/>
              <a:uLnTx/>
              <a:uFillTx/>
              <a:latin typeface="AR CARTER" panose="02000000000000000000" pitchFamily="2" charset="0"/>
              <a:cs typeface="Calibri" panose="020F0502020204030204" pitchFamily="34" charset="0"/>
            </a:endParaRPr>
          </a:p>
          <a:p>
            <a:pPr lvl="0" algn="r"/>
            <a:r>
              <a:rPr lang="pt-PT" sz="2000" dirty="0">
                <a:solidFill>
                  <a:schemeClr val="bg1"/>
                </a:solidFill>
                <a:latin typeface="AR CARTER" panose="02000000000000000000" pitchFamily="2" charset="0"/>
                <a:cs typeface="Calibri" panose="020F0502020204030204" pitchFamily="34" charset="0"/>
                <a:hlinkClick r:id="rId5">
                  <a:extLst>
                    <a:ext uri="{A12FA001-AC4F-418D-AE19-62706E023703}">
                      <ahyp:hlinkClr xmlns="" xmlns:ahyp="http://schemas.microsoft.com/office/drawing/2018/hyperlinkcolor" val="tx"/>
                    </a:ext>
                  </a:extLst>
                </a:hlinkClick>
              </a:rPr>
              <a:t>https://www.facebook.com/456707061183467/videos/292266748110536/</a:t>
            </a:r>
            <a:r>
              <a:rPr lang="pt-PT" sz="2000" dirty="0">
                <a:solidFill>
                  <a:schemeClr val="bg1"/>
                </a:solidFill>
                <a:latin typeface="AR CARTER" panose="02000000000000000000" pitchFamily="2" charset="0"/>
                <a:cs typeface="Calibri" panose="020F0502020204030204" pitchFamily="34" charset="0"/>
              </a:rPr>
              <a:t> </a:t>
            </a:r>
          </a:p>
        </p:txBody>
      </p:sp>
    </p:spTree>
    <p:extLst>
      <p:ext uri="{BB962C8B-B14F-4D97-AF65-F5344CB8AC3E}">
        <p14:creationId xmlns:p14="http://schemas.microsoft.com/office/powerpoint/2010/main" val="232769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1900447" y="2644170"/>
            <a:ext cx="8565295" cy="1107996"/>
          </a:xfrm>
          <a:prstGeom prst="rect">
            <a:avLst/>
          </a:prstGeom>
          <a:noFill/>
        </p:spPr>
        <p:txBody>
          <a:bodyPr wrap="none" rtlCol="0">
            <a:spAutoFit/>
          </a:bodyPr>
          <a:lstStyle/>
          <a:p>
            <a:pPr algn="ctr"/>
            <a:r>
              <a:rPr lang="pt-PT" sz="6600" dirty="0" smtClean="0">
                <a:solidFill>
                  <a:schemeClr val="bg1"/>
                </a:solidFill>
                <a:latin typeface="AR CARTER" panose="02000000000000000000" pitchFamily="2" charset="0"/>
              </a:rPr>
              <a:t>THE</a:t>
            </a:r>
            <a:r>
              <a:rPr lang="pt-PT" sz="6600" dirty="0" smtClean="0">
                <a:latin typeface="AR CARTER" panose="02000000000000000000" pitchFamily="2" charset="0"/>
              </a:rPr>
              <a:t> FACTORY OF DREAMS</a:t>
            </a:r>
            <a:endParaRPr lang="pt-PT" sz="6600" dirty="0">
              <a:latin typeface="AR CARTER" panose="02000000000000000000" pitchFamily="2" charset="0"/>
            </a:endParaRPr>
          </a:p>
        </p:txBody>
      </p:sp>
      <p:sp>
        <p:nvSpPr>
          <p:cNvPr id="3" name="CaixaDeTexto 2">
            <a:extLst>
              <a:ext uri="{FF2B5EF4-FFF2-40B4-BE49-F238E27FC236}">
                <a16:creationId xmlns:a16="http://schemas.microsoft.com/office/drawing/2014/main" id="{B5460B68-0A3E-44FD-B75B-36396A4935AD}"/>
              </a:ext>
            </a:extLst>
          </p:cNvPr>
          <p:cNvSpPr txBox="1"/>
          <p:nvPr/>
        </p:nvSpPr>
        <p:spPr>
          <a:xfrm>
            <a:off x="628524" y="3490556"/>
            <a:ext cx="8613256" cy="523220"/>
          </a:xfrm>
          <a:prstGeom prst="rect">
            <a:avLst/>
          </a:prstGeom>
          <a:noFill/>
        </p:spPr>
        <p:txBody>
          <a:bodyPr wrap="none" rtlCol="0">
            <a:spAutoFit/>
          </a:bodyPr>
          <a:lstStyle/>
          <a:p>
            <a:pPr algn="r"/>
            <a:r>
              <a:rPr lang="pt-PT" sz="2800" dirty="0">
                <a:solidFill>
                  <a:schemeClr val="bg1"/>
                </a:solidFill>
                <a:latin typeface="AR CARTER" panose="02000000000000000000" pitchFamily="2" charset="0"/>
              </a:rPr>
              <a:t> </a:t>
            </a:r>
            <a:r>
              <a:rPr lang="pt-PT" sz="2800" dirty="0" smtClean="0">
                <a:solidFill>
                  <a:schemeClr val="bg1"/>
                </a:solidFill>
                <a:latin typeface="AR CARTER" panose="02000000000000000000" pitchFamily="2" charset="0"/>
              </a:rPr>
              <a:t>EDUCATIONAL PROGRAM OF THE SCHOOL YEAR 2019/2020</a:t>
            </a:r>
            <a:endParaRPr lang="pt-PT" sz="28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17866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Nuvem 107">
            <a:extLst>
              <a:ext uri="{FF2B5EF4-FFF2-40B4-BE49-F238E27FC236}">
                <a16:creationId xmlns:a16="http://schemas.microsoft.com/office/drawing/2014/main" id="{35B79E6F-E5EE-4CA3-8238-8DDA1FD1D441}"/>
              </a:ext>
            </a:extLst>
          </p:cNvPr>
          <p:cNvSpPr/>
          <p:nvPr/>
        </p:nvSpPr>
        <p:spPr>
          <a:xfrm>
            <a:off x="2430859" y="2561251"/>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9" name="Picture 8" descr="Resultado de imagem para DANÃA DESENHO HIP HOP">
            <a:extLst>
              <a:ext uri="{FF2B5EF4-FFF2-40B4-BE49-F238E27FC236}">
                <a16:creationId xmlns:a16="http://schemas.microsoft.com/office/drawing/2014/main" id="{2481BA97-5A14-45C3-ADE4-5FC28C0D614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7797" y="2739706"/>
            <a:ext cx="563539" cy="839184"/>
          </a:xfrm>
          <a:prstGeom prst="rect">
            <a:avLst/>
          </a:prstGeom>
          <a:noFill/>
          <a:extLst>
            <a:ext uri="{909E8E84-426E-40DD-AFC4-6F175D3DCCD1}">
              <a14:hiddenFill xmlns:a14="http://schemas.microsoft.com/office/drawing/2010/main">
                <a:solidFill>
                  <a:srgbClr val="FFFFFF"/>
                </a:solidFill>
              </a14:hiddenFill>
            </a:ext>
          </a:extLst>
        </p:spPr>
      </p:pic>
      <p:sp>
        <p:nvSpPr>
          <p:cNvPr id="110" name="Nuvem 109">
            <a:extLst>
              <a:ext uri="{FF2B5EF4-FFF2-40B4-BE49-F238E27FC236}">
                <a16:creationId xmlns:a16="http://schemas.microsoft.com/office/drawing/2014/main" id="{2DB5303E-7AF9-44FD-8992-5670AB6584D0}"/>
              </a:ext>
            </a:extLst>
          </p:cNvPr>
          <p:cNvSpPr/>
          <p:nvPr/>
        </p:nvSpPr>
        <p:spPr>
          <a:xfrm>
            <a:off x="6011968" y="2573207"/>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1" name="Picture 6" descr="Resultado de imagem para GINKGO EDUCA">
            <a:extLst>
              <a:ext uri="{FF2B5EF4-FFF2-40B4-BE49-F238E27FC236}">
                <a16:creationId xmlns:a16="http://schemas.microsoft.com/office/drawing/2014/main" id="{243B1727-A062-4D64-B92C-0B5AD54743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412" t="10778" r="26588" b="10837"/>
          <a:stretch/>
        </p:blipFill>
        <p:spPr bwMode="auto">
          <a:xfrm>
            <a:off x="6401541" y="2757542"/>
            <a:ext cx="749535" cy="671458"/>
          </a:xfrm>
          <a:prstGeom prst="rect">
            <a:avLst/>
          </a:prstGeom>
          <a:noFill/>
          <a:extLst>
            <a:ext uri="{909E8E84-426E-40DD-AFC4-6F175D3DCCD1}">
              <a14:hiddenFill xmlns:a14="http://schemas.microsoft.com/office/drawing/2010/main">
                <a:solidFill>
                  <a:srgbClr val="FFFFFF"/>
                </a:solidFill>
              </a14:hiddenFill>
            </a:ext>
          </a:extLst>
        </p:spPr>
      </p:pic>
      <p:sp>
        <p:nvSpPr>
          <p:cNvPr id="112" name="Nuvem 111">
            <a:extLst>
              <a:ext uri="{FF2B5EF4-FFF2-40B4-BE49-F238E27FC236}">
                <a16:creationId xmlns:a16="http://schemas.microsoft.com/office/drawing/2014/main" id="{EA3307A9-23B7-43A8-AEA1-864B520F6852}"/>
              </a:ext>
            </a:extLst>
          </p:cNvPr>
          <p:cNvSpPr/>
          <p:nvPr/>
        </p:nvSpPr>
        <p:spPr>
          <a:xfrm>
            <a:off x="9593077" y="2524099"/>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3" name="Picture 12" descr="Resultado de imagem para COMPUTADORES SILHUETA">
            <a:extLst>
              <a:ext uri="{FF2B5EF4-FFF2-40B4-BE49-F238E27FC236}">
                <a16:creationId xmlns:a16="http://schemas.microsoft.com/office/drawing/2014/main" id="{7CEDDB98-F981-4FE0-B626-B207499058E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153" t="6211" r="15048" b="-2260"/>
          <a:stretch/>
        </p:blipFill>
        <p:spPr bwMode="auto">
          <a:xfrm>
            <a:off x="9874280" y="2686607"/>
            <a:ext cx="1010253" cy="838366"/>
          </a:xfrm>
          <a:prstGeom prst="rect">
            <a:avLst/>
          </a:prstGeom>
          <a:noFill/>
          <a:extLst>
            <a:ext uri="{909E8E84-426E-40DD-AFC4-6F175D3DCCD1}">
              <a14:hiddenFill xmlns:a14="http://schemas.microsoft.com/office/drawing/2010/main">
                <a:solidFill>
                  <a:srgbClr val="FFFFFF"/>
                </a:solidFill>
              </a14:hiddenFill>
            </a:ext>
          </a:extLst>
        </p:spPr>
      </p:pic>
      <p:sp>
        <p:nvSpPr>
          <p:cNvPr id="114" name="Nuvem 113">
            <a:extLst>
              <a:ext uri="{FF2B5EF4-FFF2-40B4-BE49-F238E27FC236}">
                <a16:creationId xmlns:a16="http://schemas.microsoft.com/office/drawing/2014/main" id="{3D37C629-6A41-4B4D-B040-3CB88BDD8B10}"/>
              </a:ext>
            </a:extLst>
          </p:cNvPr>
          <p:cNvSpPr/>
          <p:nvPr/>
        </p:nvSpPr>
        <p:spPr>
          <a:xfrm>
            <a:off x="4208383" y="2586756"/>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5" name="Picture 6" descr="Resultado de imagem para THE INVENTORS">
            <a:extLst>
              <a:ext uri="{FF2B5EF4-FFF2-40B4-BE49-F238E27FC236}">
                <a16:creationId xmlns:a16="http://schemas.microsoft.com/office/drawing/2014/main" id="{916E46D9-9184-4F2B-88EE-87EAF211E1C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5767" y="2732514"/>
            <a:ext cx="721724" cy="721724"/>
          </a:xfrm>
          <a:prstGeom prst="rect">
            <a:avLst/>
          </a:prstGeom>
          <a:noFill/>
          <a:extLst>
            <a:ext uri="{909E8E84-426E-40DD-AFC4-6F175D3DCCD1}">
              <a14:hiddenFill xmlns:a14="http://schemas.microsoft.com/office/drawing/2010/main">
                <a:solidFill>
                  <a:srgbClr val="FFFFFF"/>
                </a:solidFill>
              </a14:hiddenFill>
            </a:ext>
          </a:extLst>
        </p:spPr>
      </p:pic>
      <p:sp>
        <p:nvSpPr>
          <p:cNvPr id="116" name="Nuvem 115">
            <a:extLst>
              <a:ext uri="{FF2B5EF4-FFF2-40B4-BE49-F238E27FC236}">
                <a16:creationId xmlns:a16="http://schemas.microsoft.com/office/drawing/2014/main" id="{6C004DC6-3E4E-4580-91E7-978733134126}"/>
              </a:ext>
            </a:extLst>
          </p:cNvPr>
          <p:cNvSpPr/>
          <p:nvPr/>
        </p:nvSpPr>
        <p:spPr>
          <a:xfrm>
            <a:off x="711267" y="262076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7" name="Picture 2" descr="Resultado de imagem para KAIZEN KARATE PORTUGAL">
            <a:extLst>
              <a:ext uri="{FF2B5EF4-FFF2-40B4-BE49-F238E27FC236}">
                <a16:creationId xmlns:a16="http://schemas.microsoft.com/office/drawing/2014/main" id="{9CD7919F-2D92-4EC6-8293-7D71F4F7E36E}"/>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1340"/>
          <a:stretch/>
        </p:blipFill>
        <p:spPr bwMode="auto">
          <a:xfrm>
            <a:off x="1101964" y="2821061"/>
            <a:ext cx="791267" cy="744186"/>
          </a:xfrm>
          <a:prstGeom prst="rect">
            <a:avLst/>
          </a:prstGeom>
          <a:noFill/>
          <a:extLst>
            <a:ext uri="{909E8E84-426E-40DD-AFC4-6F175D3DCCD1}">
              <a14:hiddenFill xmlns:a14="http://schemas.microsoft.com/office/drawing/2010/main">
                <a:solidFill>
                  <a:srgbClr val="FFFFFF"/>
                </a:solidFill>
              </a14:hiddenFill>
            </a:ext>
          </a:extLst>
        </p:spPr>
      </p:pic>
      <p:sp>
        <p:nvSpPr>
          <p:cNvPr id="118" name="Nuvem 117">
            <a:extLst>
              <a:ext uri="{FF2B5EF4-FFF2-40B4-BE49-F238E27FC236}">
                <a16:creationId xmlns:a16="http://schemas.microsoft.com/office/drawing/2014/main" id="{75D8E1E7-7C23-41DE-B57E-80107715EC56}"/>
              </a:ext>
            </a:extLst>
          </p:cNvPr>
          <p:cNvSpPr/>
          <p:nvPr/>
        </p:nvSpPr>
        <p:spPr>
          <a:xfrm>
            <a:off x="7815553" y="2561251"/>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9" name="Picture 4" descr="Resultado de imagem para LLYC">
            <a:extLst>
              <a:ext uri="{FF2B5EF4-FFF2-40B4-BE49-F238E27FC236}">
                <a16:creationId xmlns:a16="http://schemas.microsoft.com/office/drawing/2014/main" id="{27C59E41-7089-4A62-ADF3-E3ED0D4E13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7140" y="2811978"/>
            <a:ext cx="598326" cy="598326"/>
          </a:xfrm>
          <a:prstGeom prst="rect">
            <a:avLst/>
          </a:prstGeom>
          <a:noFill/>
          <a:extLst>
            <a:ext uri="{909E8E84-426E-40DD-AFC4-6F175D3DCCD1}">
              <a14:hiddenFill xmlns:a14="http://schemas.microsoft.com/office/drawing/2010/main">
                <a:solidFill>
                  <a:srgbClr val="FFFFFF"/>
                </a:solidFill>
              </a14:hiddenFill>
            </a:ext>
          </a:extLst>
        </p:spPr>
      </p:pic>
      <p:sp>
        <p:nvSpPr>
          <p:cNvPr id="120" name="CaixaDeTexto 119">
            <a:extLst>
              <a:ext uri="{FF2B5EF4-FFF2-40B4-BE49-F238E27FC236}">
                <a16:creationId xmlns:a16="http://schemas.microsoft.com/office/drawing/2014/main" id="{8288A941-B62F-4D12-B802-528DC8FC037F}"/>
              </a:ext>
            </a:extLst>
          </p:cNvPr>
          <p:cNvSpPr txBox="1"/>
          <p:nvPr/>
        </p:nvSpPr>
        <p:spPr>
          <a:xfrm>
            <a:off x="343535" y="441884"/>
            <a:ext cx="4596130" cy="923330"/>
          </a:xfrm>
          <a:prstGeom prst="rect">
            <a:avLst/>
          </a:prstGeom>
          <a:noFill/>
        </p:spPr>
        <p:txBody>
          <a:bodyPr wrap="none" rtlCol="0">
            <a:spAutoFit/>
          </a:bodyPr>
          <a:lstStyle/>
          <a:p>
            <a:r>
              <a:rPr lang="pt-PT" sz="5400" dirty="0">
                <a:solidFill>
                  <a:schemeClr val="bg1"/>
                </a:solidFill>
                <a:latin typeface="AR CARTER" panose="02000000000000000000" pitchFamily="2" charset="0"/>
              </a:rPr>
              <a:t>“REBENT’Á BOLHA!”</a:t>
            </a:r>
          </a:p>
        </p:txBody>
      </p:sp>
      <p:sp>
        <p:nvSpPr>
          <p:cNvPr id="16" name="CaixaDeTexto 15">
            <a:extLst>
              <a:ext uri="{FF2B5EF4-FFF2-40B4-BE49-F238E27FC236}">
                <a16:creationId xmlns:a16="http://schemas.microsoft.com/office/drawing/2014/main" id="{C7D447DD-8A7A-4188-A2DF-8564EE936C31}"/>
              </a:ext>
            </a:extLst>
          </p:cNvPr>
          <p:cNvSpPr txBox="1"/>
          <p:nvPr/>
        </p:nvSpPr>
        <p:spPr>
          <a:xfrm>
            <a:off x="961713" y="3704566"/>
            <a:ext cx="949619" cy="400110"/>
          </a:xfrm>
          <a:prstGeom prst="rect">
            <a:avLst/>
          </a:prstGeom>
          <a:noFill/>
        </p:spPr>
        <p:txBody>
          <a:bodyPr wrap="none" rtlCol="0">
            <a:spAutoFit/>
          </a:bodyPr>
          <a:lstStyle/>
          <a:p>
            <a:pPr algn="r"/>
            <a:r>
              <a:rPr lang="pt-PT" sz="2000" dirty="0" smtClean="0">
                <a:latin typeface="AR CARTER" panose="02000000000000000000" pitchFamily="2" charset="0"/>
              </a:rPr>
              <a:t>KARATE</a:t>
            </a:r>
            <a:endParaRPr lang="pt-PT" sz="2000" dirty="0">
              <a:latin typeface="AR CARTER" panose="02000000000000000000" pitchFamily="2" charset="0"/>
            </a:endParaRPr>
          </a:p>
        </p:txBody>
      </p:sp>
      <p:sp>
        <p:nvSpPr>
          <p:cNvPr id="17" name="CaixaDeTexto 16">
            <a:extLst>
              <a:ext uri="{FF2B5EF4-FFF2-40B4-BE49-F238E27FC236}">
                <a16:creationId xmlns:a16="http://schemas.microsoft.com/office/drawing/2014/main" id="{7CE4017B-561C-443B-A246-84DC991A2E44}"/>
              </a:ext>
            </a:extLst>
          </p:cNvPr>
          <p:cNvSpPr txBox="1"/>
          <p:nvPr/>
        </p:nvSpPr>
        <p:spPr>
          <a:xfrm>
            <a:off x="2713095" y="3678368"/>
            <a:ext cx="994894" cy="400110"/>
          </a:xfrm>
          <a:prstGeom prst="rect">
            <a:avLst/>
          </a:prstGeom>
          <a:noFill/>
        </p:spPr>
        <p:txBody>
          <a:bodyPr wrap="square" rtlCol="0">
            <a:spAutoFit/>
          </a:bodyPr>
          <a:lstStyle/>
          <a:p>
            <a:pPr algn="r"/>
            <a:r>
              <a:rPr lang="pt-PT" sz="2000" dirty="0" smtClean="0">
                <a:latin typeface="AR CARTER" panose="02000000000000000000" pitchFamily="2" charset="0"/>
              </a:rPr>
              <a:t>DANCE</a:t>
            </a:r>
            <a:endParaRPr lang="pt-PT" sz="2000" dirty="0">
              <a:latin typeface="AR CARTER" panose="02000000000000000000" pitchFamily="2" charset="0"/>
            </a:endParaRPr>
          </a:p>
        </p:txBody>
      </p:sp>
      <p:sp>
        <p:nvSpPr>
          <p:cNvPr id="18" name="CaixaDeTexto 17">
            <a:extLst>
              <a:ext uri="{FF2B5EF4-FFF2-40B4-BE49-F238E27FC236}">
                <a16:creationId xmlns:a16="http://schemas.microsoft.com/office/drawing/2014/main" id="{A8194D20-10DF-4B22-9216-943876DB4BF2}"/>
              </a:ext>
            </a:extLst>
          </p:cNvPr>
          <p:cNvSpPr txBox="1"/>
          <p:nvPr/>
        </p:nvSpPr>
        <p:spPr>
          <a:xfrm>
            <a:off x="4376341" y="3704530"/>
            <a:ext cx="1486304" cy="400110"/>
          </a:xfrm>
          <a:prstGeom prst="rect">
            <a:avLst/>
          </a:prstGeom>
          <a:noFill/>
        </p:spPr>
        <p:txBody>
          <a:bodyPr wrap="none" rtlCol="0">
            <a:spAutoFit/>
          </a:bodyPr>
          <a:lstStyle/>
          <a:p>
            <a:pPr algn="r"/>
            <a:r>
              <a:rPr lang="pt-PT" sz="2000" dirty="0">
                <a:latin typeface="AR CARTER" panose="02000000000000000000" pitchFamily="2" charset="0"/>
              </a:rPr>
              <a:t>THE INVENTORS</a:t>
            </a:r>
          </a:p>
        </p:txBody>
      </p:sp>
      <p:sp>
        <p:nvSpPr>
          <p:cNvPr id="19" name="CaixaDeTexto 18">
            <a:extLst>
              <a:ext uri="{FF2B5EF4-FFF2-40B4-BE49-F238E27FC236}">
                <a16:creationId xmlns:a16="http://schemas.microsoft.com/office/drawing/2014/main" id="{1E63B2CF-3D6E-4BA5-A1CF-70EA320272D7}"/>
              </a:ext>
            </a:extLst>
          </p:cNvPr>
          <p:cNvSpPr txBox="1"/>
          <p:nvPr/>
        </p:nvSpPr>
        <p:spPr>
          <a:xfrm>
            <a:off x="6204324" y="3704566"/>
            <a:ext cx="1050289" cy="400110"/>
          </a:xfrm>
          <a:prstGeom prst="rect">
            <a:avLst/>
          </a:prstGeom>
          <a:noFill/>
        </p:spPr>
        <p:txBody>
          <a:bodyPr wrap="none" rtlCol="0">
            <a:spAutoFit/>
          </a:bodyPr>
          <a:lstStyle/>
          <a:p>
            <a:pPr algn="r"/>
            <a:r>
              <a:rPr lang="pt-PT" sz="2000" dirty="0" smtClean="0">
                <a:latin typeface="AR CARTER" panose="02000000000000000000" pitchFamily="2" charset="0"/>
              </a:rPr>
              <a:t>SCIENCE</a:t>
            </a:r>
            <a:endParaRPr lang="pt-PT" sz="2000" dirty="0">
              <a:latin typeface="AR CARTER" panose="02000000000000000000" pitchFamily="2" charset="0"/>
            </a:endParaRPr>
          </a:p>
        </p:txBody>
      </p:sp>
      <p:sp>
        <p:nvSpPr>
          <p:cNvPr id="20" name="CaixaDeTexto 19">
            <a:extLst>
              <a:ext uri="{FF2B5EF4-FFF2-40B4-BE49-F238E27FC236}">
                <a16:creationId xmlns:a16="http://schemas.microsoft.com/office/drawing/2014/main" id="{5C7764F4-F2E8-49F6-B579-7ECF53CEDCE5}"/>
              </a:ext>
            </a:extLst>
          </p:cNvPr>
          <p:cNvSpPr txBox="1"/>
          <p:nvPr/>
        </p:nvSpPr>
        <p:spPr>
          <a:xfrm>
            <a:off x="7578792" y="3710015"/>
            <a:ext cx="2004588" cy="400110"/>
          </a:xfrm>
          <a:prstGeom prst="rect">
            <a:avLst/>
          </a:prstGeom>
          <a:noFill/>
        </p:spPr>
        <p:txBody>
          <a:bodyPr wrap="none" rtlCol="0">
            <a:spAutoFit/>
          </a:bodyPr>
          <a:lstStyle/>
          <a:p>
            <a:pPr algn="r"/>
            <a:r>
              <a:rPr lang="pt-PT" sz="2000" dirty="0" smtClean="0">
                <a:latin typeface="AR CARTER" panose="02000000000000000000" pitchFamily="2" charset="0"/>
              </a:rPr>
              <a:t>COMMUNICATION</a:t>
            </a:r>
            <a:endParaRPr lang="pt-PT" sz="2000" dirty="0">
              <a:latin typeface="AR CARTER" panose="02000000000000000000" pitchFamily="2" charset="0"/>
            </a:endParaRPr>
          </a:p>
        </p:txBody>
      </p:sp>
      <p:sp>
        <p:nvSpPr>
          <p:cNvPr id="21" name="CaixaDeTexto 20">
            <a:extLst>
              <a:ext uri="{FF2B5EF4-FFF2-40B4-BE49-F238E27FC236}">
                <a16:creationId xmlns:a16="http://schemas.microsoft.com/office/drawing/2014/main" id="{A8F364DD-3F79-4EAA-BFE0-F5975792CF6A}"/>
              </a:ext>
            </a:extLst>
          </p:cNvPr>
          <p:cNvSpPr txBox="1"/>
          <p:nvPr/>
        </p:nvSpPr>
        <p:spPr>
          <a:xfrm>
            <a:off x="9783334" y="3704530"/>
            <a:ext cx="1570045" cy="400110"/>
          </a:xfrm>
          <a:prstGeom prst="rect">
            <a:avLst/>
          </a:prstGeom>
          <a:noFill/>
        </p:spPr>
        <p:txBody>
          <a:bodyPr wrap="none" rtlCol="0">
            <a:spAutoFit/>
          </a:bodyPr>
          <a:lstStyle/>
          <a:p>
            <a:pPr algn="r"/>
            <a:r>
              <a:rPr lang="pt-PT" sz="2000" dirty="0" smtClean="0">
                <a:latin typeface="AR CARTER" panose="02000000000000000000" pitchFamily="2" charset="0"/>
              </a:rPr>
              <a:t>INFORMATICS</a:t>
            </a:r>
            <a:endParaRPr lang="pt-PT" sz="2000" dirty="0">
              <a:latin typeface="AR CARTER" panose="02000000000000000000" pitchFamily="2" charset="0"/>
            </a:endParaRPr>
          </a:p>
        </p:txBody>
      </p:sp>
      <p:sp>
        <p:nvSpPr>
          <p:cNvPr id="22" name="Retângulo 21">
            <a:extLst>
              <a:ext uri="{FF2B5EF4-FFF2-40B4-BE49-F238E27FC236}">
                <a16:creationId xmlns:a16="http://schemas.microsoft.com/office/drawing/2014/main" id="{B6CE050F-C061-4C36-9E4D-C3D154E9D798}"/>
              </a:ext>
            </a:extLst>
          </p:cNvPr>
          <p:cNvSpPr/>
          <p:nvPr/>
        </p:nvSpPr>
        <p:spPr>
          <a:xfrm>
            <a:off x="566988" y="1193714"/>
            <a:ext cx="11126572" cy="830997"/>
          </a:xfrm>
          <a:prstGeom prst="rect">
            <a:avLst/>
          </a:prstGeom>
        </p:spPr>
        <p:txBody>
          <a:bodyPr wrap="square">
            <a:spAutoFit/>
          </a:bodyPr>
          <a:lstStyle/>
          <a:p>
            <a:pPr algn="just"/>
            <a:r>
              <a:rPr lang="pt-PT"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The program </a:t>
            </a:r>
            <a:r>
              <a:rPr lang="pt-PT"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"Rebenta a Bolha" </a:t>
            </a:r>
            <a:r>
              <a:rPr lang="pt-PT"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that has the purpose to bring opportunities and experiences to these </a:t>
            </a:r>
            <a:r>
              <a:rPr lang="pt-PT"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children/young people </a:t>
            </a:r>
            <a:r>
              <a:rPr lang="pt-PT"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from 6-16 years old, that allows them to pop out the isolantion bubble where they live every day. With the help of partners and volunteers, we are able to provide them freely:</a:t>
            </a:r>
            <a:endParaRPr lang="pt-PT" sz="1600" dirty="0">
              <a:solidFill>
                <a:schemeClr val="bg1"/>
              </a:solidFill>
              <a:latin typeface="Agency FB" panose="020B0503020202020204" pitchFamily="34" charset="0"/>
            </a:endParaRPr>
          </a:p>
        </p:txBody>
      </p:sp>
      <p:sp>
        <p:nvSpPr>
          <p:cNvPr id="23" name="Retângulo 22">
            <a:extLst>
              <a:ext uri="{FF2B5EF4-FFF2-40B4-BE49-F238E27FC236}">
                <a16:creationId xmlns:a16="http://schemas.microsoft.com/office/drawing/2014/main" id="{2958724E-8409-44E6-9ECB-942AC466986E}"/>
              </a:ext>
            </a:extLst>
          </p:cNvPr>
          <p:cNvSpPr/>
          <p:nvPr/>
        </p:nvSpPr>
        <p:spPr>
          <a:xfrm>
            <a:off x="5982190" y="3969888"/>
            <a:ext cx="1787792" cy="577081"/>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Biweekly classes offered by Cova do Mar Association’s Monitors.</a:t>
            </a:r>
            <a:endPar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24" name="Retângulo 23">
            <a:extLst>
              <a:ext uri="{FF2B5EF4-FFF2-40B4-BE49-F238E27FC236}">
                <a16:creationId xmlns:a16="http://schemas.microsoft.com/office/drawing/2014/main" id="{1B1D2C07-CC4C-4EA7-89C5-FCC25D355F0E}"/>
              </a:ext>
            </a:extLst>
          </p:cNvPr>
          <p:cNvSpPr/>
          <p:nvPr/>
        </p:nvSpPr>
        <p:spPr>
          <a:xfrm>
            <a:off x="4244695" y="3969888"/>
            <a:ext cx="1572660" cy="738664"/>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Biweekly classes offered by THE </a:t>
            </a:r>
            <a:r>
              <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INVENTORS </a:t>
            </a:r>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and its Monitors’ teams.</a:t>
            </a:r>
            <a:endParaRPr lang="pt-PT" sz="1050" dirty="0">
              <a:solidFill>
                <a:schemeClr val="bg1"/>
              </a:solidFill>
              <a:latin typeface="Agency FB" panose="020B0503020202020204" pitchFamily="34" charset="0"/>
            </a:endParaRPr>
          </a:p>
        </p:txBody>
      </p:sp>
      <p:sp>
        <p:nvSpPr>
          <p:cNvPr id="25" name="Retângulo 24">
            <a:extLst>
              <a:ext uri="{FF2B5EF4-FFF2-40B4-BE49-F238E27FC236}">
                <a16:creationId xmlns:a16="http://schemas.microsoft.com/office/drawing/2014/main" id="{71869DE1-7F33-429A-A778-9760E32A5A87}"/>
              </a:ext>
            </a:extLst>
          </p:cNvPr>
          <p:cNvSpPr/>
          <p:nvPr/>
        </p:nvSpPr>
        <p:spPr>
          <a:xfrm>
            <a:off x="2384073" y="3969889"/>
            <a:ext cx="1824310" cy="577081"/>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Bi weekly classes offered by Cova do Mar Association’s Monitors.</a:t>
            </a:r>
            <a:endParaRPr lang="pt-PT" sz="1050" dirty="0">
              <a:solidFill>
                <a:schemeClr val="bg1"/>
              </a:solidFill>
              <a:latin typeface="Agency FB" panose="020B0503020202020204" pitchFamily="34" charset="0"/>
            </a:endParaRPr>
          </a:p>
        </p:txBody>
      </p:sp>
      <p:sp>
        <p:nvSpPr>
          <p:cNvPr id="26" name="Retângulo 25">
            <a:extLst>
              <a:ext uri="{FF2B5EF4-FFF2-40B4-BE49-F238E27FC236}">
                <a16:creationId xmlns:a16="http://schemas.microsoft.com/office/drawing/2014/main" id="{4DA6A373-0A67-46EC-8291-35DEEC2E779C}"/>
              </a:ext>
            </a:extLst>
          </p:cNvPr>
          <p:cNvSpPr/>
          <p:nvPr/>
        </p:nvSpPr>
        <p:spPr>
          <a:xfrm>
            <a:off x="606549" y="3969890"/>
            <a:ext cx="1824310" cy="900246"/>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Biweekly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classes offered by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Kaizen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Karaté</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Portugal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Association and by the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Sensei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Zé</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a:t>
            </a:r>
            <a:r>
              <a:rPr lang="en-US" sz="1050" dirty="0" err="1"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Ramalho</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a:t>
            </a:r>
            <a:endPar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a:p>
            <a:pPr algn="ctr"/>
            <a:endParaRPr lang="pt-PT" sz="1050" dirty="0">
              <a:solidFill>
                <a:schemeClr val="bg1"/>
              </a:solidFill>
              <a:latin typeface="Agency FB" panose="020B0503020202020204" pitchFamily="34" charset="0"/>
            </a:endParaRPr>
          </a:p>
        </p:txBody>
      </p:sp>
      <p:sp>
        <p:nvSpPr>
          <p:cNvPr id="28" name="Retângulo 27">
            <a:extLst>
              <a:ext uri="{FF2B5EF4-FFF2-40B4-BE49-F238E27FC236}">
                <a16:creationId xmlns:a16="http://schemas.microsoft.com/office/drawing/2014/main" id="{C90CD67D-9F90-40F0-BB05-172D17EC6122}"/>
              </a:ext>
            </a:extLst>
          </p:cNvPr>
          <p:cNvSpPr/>
          <p:nvPr/>
        </p:nvSpPr>
        <p:spPr>
          <a:xfrm>
            <a:off x="9704816" y="3993451"/>
            <a:ext cx="1787792" cy="577081"/>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Monthly classes offered by Cova do Mar Association’s Monitors.</a:t>
            </a:r>
            <a:endParaRPr lang="pt-PT"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29" name="Retângulo 28">
            <a:extLst>
              <a:ext uri="{FF2B5EF4-FFF2-40B4-BE49-F238E27FC236}">
                <a16:creationId xmlns:a16="http://schemas.microsoft.com/office/drawing/2014/main" id="{A6FC198B-DEEC-480D-BC4E-CEABAC39C513}"/>
              </a:ext>
            </a:extLst>
          </p:cNvPr>
          <p:cNvSpPr/>
          <p:nvPr/>
        </p:nvSpPr>
        <p:spPr>
          <a:xfrm>
            <a:off x="7752189" y="3972153"/>
            <a:ext cx="1840887" cy="1869743"/>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A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pack of 4 theoretical/practical classes with a final presentation of a work in the facilities of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LLyC</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in Lisbon. This training was offered during the summer months of 2019, in order to have an impact on the return to the school year 2019/2020.</a:t>
            </a:r>
          </a:p>
        </p:txBody>
      </p:sp>
    </p:spTree>
    <p:extLst>
      <p:ext uri="{BB962C8B-B14F-4D97-AF65-F5344CB8AC3E}">
        <p14:creationId xmlns:p14="http://schemas.microsoft.com/office/powerpoint/2010/main" val="114587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Nuvem 107">
            <a:extLst>
              <a:ext uri="{FF2B5EF4-FFF2-40B4-BE49-F238E27FC236}">
                <a16:creationId xmlns:a16="http://schemas.microsoft.com/office/drawing/2014/main" id="{35B79E6F-E5EE-4CA3-8238-8DDA1FD1D441}"/>
              </a:ext>
            </a:extLst>
          </p:cNvPr>
          <p:cNvSpPr/>
          <p:nvPr/>
        </p:nvSpPr>
        <p:spPr>
          <a:xfrm>
            <a:off x="4523340" y="420001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0" name="CaixaDeTexto 119">
            <a:extLst>
              <a:ext uri="{FF2B5EF4-FFF2-40B4-BE49-F238E27FC236}">
                <a16:creationId xmlns:a16="http://schemas.microsoft.com/office/drawing/2014/main" id="{8288A941-B62F-4D12-B802-528DC8FC037F}"/>
              </a:ext>
            </a:extLst>
          </p:cNvPr>
          <p:cNvSpPr txBox="1"/>
          <p:nvPr/>
        </p:nvSpPr>
        <p:spPr>
          <a:xfrm>
            <a:off x="266190" y="182977"/>
            <a:ext cx="6916894" cy="923330"/>
          </a:xfrm>
          <a:prstGeom prst="rect">
            <a:avLst/>
          </a:prstGeom>
          <a:noFill/>
        </p:spPr>
        <p:txBody>
          <a:bodyPr wrap="none" rtlCol="0">
            <a:spAutoFit/>
          </a:bodyPr>
          <a:lstStyle/>
          <a:p>
            <a:r>
              <a:rPr lang="pt-PT" sz="5400" dirty="0" smtClean="0">
                <a:solidFill>
                  <a:schemeClr val="bg1"/>
                </a:solidFill>
                <a:latin typeface="AR CARTER" panose="02000000000000000000" pitchFamily="2" charset="0"/>
              </a:rPr>
              <a:t>“TAKE CARE OF OTHERS!”</a:t>
            </a:r>
            <a:endParaRPr lang="pt-PT" sz="5400" dirty="0">
              <a:solidFill>
                <a:schemeClr val="bg1"/>
              </a:solidFill>
              <a:latin typeface="AR CARTER" panose="02000000000000000000" pitchFamily="2" charset="0"/>
            </a:endParaRPr>
          </a:p>
        </p:txBody>
      </p:sp>
      <p:grpSp>
        <p:nvGrpSpPr>
          <p:cNvPr id="2" name="Agrupar 1">
            <a:extLst>
              <a:ext uri="{FF2B5EF4-FFF2-40B4-BE49-F238E27FC236}">
                <a16:creationId xmlns:a16="http://schemas.microsoft.com/office/drawing/2014/main" id="{A9122EF4-7A55-4016-A38B-D9CD6032FC7B}"/>
              </a:ext>
            </a:extLst>
          </p:cNvPr>
          <p:cNvGrpSpPr/>
          <p:nvPr/>
        </p:nvGrpSpPr>
        <p:grpSpPr>
          <a:xfrm>
            <a:off x="2616714" y="4186096"/>
            <a:ext cx="1572660" cy="1083871"/>
            <a:chOff x="1589677" y="2486242"/>
            <a:chExt cx="1572660" cy="1083871"/>
          </a:xfrm>
        </p:grpSpPr>
        <p:sp>
          <p:nvSpPr>
            <p:cNvPr id="116" name="Nuvem 115">
              <a:extLst>
                <a:ext uri="{FF2B5EF4-FFF2-40B4-BE49-F238E27FC236}">
                  <a16:creationId xmlns:a16="http://schemas.microsoft.com/office/drawing/2014/main" id="{6C004DC6-3E4E-4580-91E7-978733134126}"/>
                </a:ext>
              </a:extLst>
            </p:cNvPr>
            <p:cNvSpPr/>
            <p:nvPr/>
          </p:nvSpPr>
          <p:spPr>
            <a:xfrm>
              <a:off x="1589677" y="24862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26" name="Picture 2" descr="Resultado de imagem para roupas desenho">
              <a:extLst>
                <a:ext uri="{FF2B5EF4-FFF2-40B4-BE49-F238E27FC236}">
                  <a16:creationId xmlns:a16="http://schemas.microsoft.com/office/drawing/2014/main" id="{D38D394C-C257-4F2E-A0CE-42EE9808243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7682" b="12683"/>
            <a:stretch/>
          </p:blipFill>
          <p:spPr bwMode="auto">
            <a:xfrm>
              <a:off x="1815103" y="2805202"/>
              <a:ext cx="1093198" cy="43329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Resultado de imagem para desenho material escolar">
            <a:extLst>
              <a:ext uri="{FF2B5EF4-FFF2-40B4-BE49-F238E27FC236}">
                <a16:creationId xmlns:a16="http://schemas.microsoft.com/office/drawing/2014/main" id="{A10A7E82-D726-4561-A166-10EBE3FCD532}"/>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919001" y="4334969"/>
            <a:ext cx="914327" cy="7163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Agrupar 2">
            <a:extLst>
              <a:ext uri="{FF2B5EF4-FFF2-40B4-BE49-F238E27FC236}">
                <a16:creationId xmlns:a16="http://schemas.microsoft.com/office/drawing/2014/main" id="{8E133B65-5312-43E2-97C7-FF053A2C4197}"/>
              </a:ext>
            </a:extLst>
          </p:cNvPr>
          <p:cNvGrpSpPr/>
          <p:nvPr/>
        </p:nvGrpSpPr>
        <p:grpSpPr>
          <a:xfrm>
            <a:off x="6396754" y="4199862"/>
            <a:ext cx="1572660" cy="1083871"/>
            <a:chOff x="4734997" y="2492377"/>
            <a:chExt cx="1572660" cy="1083871"/>
          </a:xfrm>
        </p:grpSpPr>
        <p:sp>
          <p:nvSpPr>
            <p:cNvPr id="114" name="Nuvem 113">
              <a:extLst>
                <a:ext uri="{FF2B5EF4-FFF2-40B4-BE49-F238E27FC236}">
                  <a16:creationId xmlns:a16="http://schemas.microsoft.com/office/drawing/2014/main" id="{3D37C629-6A41-4B4D-B040-3CB88BDD8B10}"/>
                </a:ext>
              </a:extLst>
            </p:cNvPr>
            <p:cNvSpPr/>
            <p:nvPr/>
          </p:nvSpPr>
          <p:spPr>
            <a:xfrm>
              <a:off x="4734997" y="2492377"/>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0" name="Picture 6" descr="Resultado de imagem para desenho animais cão e gato">
              <a:extLst>
                <a:ext uri="{FF2B5EF4-FFF2-40B4-BE49-F238E27FC236}">
                  <a16:creationId xmlns:a16="http://schemas.microsoft.com/office/drawing/2014/main" id="{227AB991-F352-4EF5-8865-49B03A13321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9033" y="2663678"/>
              <a:ext cx="1064588" cy="649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Agrupar 3">
            <a:extLst>
              <a:ext uri="{FF2B5EF4-FFF2-40B4-BE49-F238E27FC236}">
                <a16:creationId xmlns:a16="http://schemas.microsoft.com/office/drawing/2014/main" id="{FB231442-17E8-4305-A08C-E2665632CCC8}"/>
              </a:ext>
            </a:extLst>
          </p:cNvPr>
          <p:cNvGrpSpPr/>
          <p:nvPr/>
        </p:nvGrpSpPr>
        <p:grpSpPr>
          <a:xfrm>
            <a:off x="4931020" y="1848985"/>
            <a:ext cx="1572660" cy="1083871"/>
            <a:chOff x="6307657" y="2486242"/>
            <a:chExt cx="1572660" cy="1083871"/>
          </a:xfrm>
        </p:grpSpPr>
        <p:sp>
          <p:nvSpPr>
            <p:cNvPr id="110" name="Nuvem 109">
              <a:extLst>
                <a:ext uri="{FF2B5EF4-FFF2-40B4-BE49-F238E27FC236}">
                  <a16:creationId xmlns:a16="http://schemas.microsoft.com/office/drawing/2014/main" id="{2DB5303E-7AF9-44FD-8992-5670AB6584D0}"/>
                </a:ext>
              </a:extLst>
            </p:cNvPr>
            <p:cNvSpPr/>
            <p:nvPr/>
          </p:nvSpPr>
          <p:spPr>
            <a:xfrm>
              <a:off x="6307657" y="24862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2" name="Picture 8" descr="Resultado de imagem para desenho bicicletas">
              <a:extLst>
                <a:ext uri="{FF2B5EF4-FFF2-40B4-BE49-F238E27FC236}">
                  <a16:creationId xmlns:a16="http://schemas.microsoft.com/office/drawing/2014/main" id="{34684AB9-F5CE-496E-9093-737DD54968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5585" y="2593578"/>
              <a:ext cx="1176804" cy="881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Agrupar 4">
            <a:extLst>
              <a:ext uri="{FF2B5EF4-FFF2-40B4-BE49-F238E27FC236}">
                <a16:creationId xmlns:a16="http://schemas.microsoft.com/office/drawing/2014/main" id="{4CD47E77-D05A-4C41-A33E-766462E80BC7}"/>
              </a:ext>
            </a:extLst>
          </p:cNvPr>
          <p:cNvGrpSpPr/>
          <p:nvPr/>
        </p:nvGrpSpPr>
        <p:grpSpPr>
          <a:xfrm>
            <a:off x="9613687" y="1770841"/>
            <a:ext cx="1572660" cy="1083871"/>
            <a:chOff x="10239307" y="4823042"/>
            <a:chExt cx="1572660" cy="1083871"/>
          </a:xfrm>
        </p:grpSpPr>
        <p:sp>
          <p:nvSpPr>
            <p:cNvPr id="118" name="Nuvem 117">
              <a:extLst>
                <a:ext uri="{FF2B5EF4-FFF2-40B4-BE49-F238E27FC236}">
                  <a16:creationId xmlns:a16="http://schemas.microsoft.com/office/drawing/2014/main" id="{75D8E1E7-7C23-41DE-B57E-80107715EC56}"/>
                </a:ext>
              </a:extLst>
            </p:cNvPr>
            <p:cNvSpPr/>
            <p:nvPr/>
          </p:nvSpPr>
          <p:spPr>
            <a:xfrm>
              <a:off x="10239307" y="48230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4" name="Picture 10" descr="Resultado de imagem para desenho culinária">
              <a:extLst>
                <a:ext uri="{FF2B5EF4-FFF2-40B4-BE49-F238E27FC236}">
                  <a16:creationId xmlns:a16="http://schemas.microsoft.com/office/drawing/2014/main" id="{CD66F70C-9D98-4B42-AC23-85952E849F5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2921" y="4930378"/>
              <a:ext cx="612269" cy="857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Agrupar 6">
            <a:extLst>
              <a:ext uri="{FF2B5EF4-FFF2-40B4-BE49-F238E27FC236}">
                <a16:creationId xmlns:a16="http://schemas.microsoft.com/office/drawing/2014/main" id="{1ED68A6A-9DB9-4878-AC8B-855C33C685BA}"/>
              </a:ext>
            </a:extLst>
          </p:cNvPr>
          <p:cNvGrpSpPr/>
          <p:nvPr/>
        </p:nvGrpSpPr>
        <p:grpSpPr>
          <a:xfrm>
            <a:off x="2827841" y="1820771"/>
            <a:ext cx="1583306" cy="1150269"/>
            <a:chOff x="2127828" y="3475045"/>
            <a:chExt cx="1583306" cy="1150269"/>
          </a:xfrm>
        </p:grpSpPr>
        <p:sp>
          <p:nvSpPr>
            <p:cNvPr id="24" name="Nuvem 23">
              <a:extLst>
                <a:ext uri="{FF2B5EF4-FFF2-40B4-BE49-F238E27FC236}">
                  <a16:creationId xmlns:a16="http://schemas.microsoft.com/office/drawing/2014/main" id="{5DBEFFFA-B015-4E18-A054-A312977A1AE8}"/>
                </a:ext>
              </a:extLst>
            </p:cNvPr>
            <p:cNvSpPr/>
            <p:nvPr/>
          </p:nvSpPr>
          <p:spPr>
            <a:xfrm>
              <a:off x="2138474" y="3541443"/>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36" name="Picture 12" descr="Resultado de imagem para desenho playstation">
              <a:extLst>
                <a:ext uri="{FF2B5EF4-FFF2-40B4-BE49-F238E27FC236}">
                  <a16:creationId xmlns:a16="http://schemas.microsoft.com/office/drawing/2014/main" id="{4AC57047-25E8-40B5-9105-22D1ECD6808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828" y="3475045"/>
              <a:ext cx="1498127" cy="1083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Agrupar 5">
            <a:extLst>
              <a:ext uri="{FF2B5EF4-FFF2-40B4-BE49-F238E27FC236}">
                <a16:creationId xmlns:a16="http://schemas.microsoft.com/office/drawing/2014/main" id="{EDA728AF-6649-4B4E-9BA7-EEE969537D84}"/>
              </a:ext>
            </a:extLst>
          </p:cNvPr>
          <p:cNvGrpSpPr/>
          <p:nvPr/>
        </p:nvGrpSpPr>
        <p:grpSpPr>
          <a:xfrm>
            <a:off x="7387932" y="1855722"/>
            <a:ext cx="1572660" cy="1083871"/>
            <a:chOff x="9452977" y="2503007"/>
            <a:chExt cx="1572660" cy="1083871"/>
          </a:xfrm>
        </p:grpSpPr>
        <p:sp>
          <p:nvSpPr>
            <p:cNvPr id="112" name="Nuvem 111">
              <a:extLst>
                <a:ext uri="{FF2B5EF4-FFF2-40B4-BE49-F238E27FC236}">
                  <a16:creationId xmlns:a16="http://schemas.microsoft.com/office/drawing/2014/main" id="{EA3307A9-23B7-43A8-AEA1-864B520F6852}"/>
                </a:ext>
              </a:extLst>
            </p:cNvPr>
            <p:cNvSpPr/>
            <p:nvPr/>
          </p:nvSpPr>
          <p:spPr>
            <a:xfrm>
              <a:off x="9452977" y="2503007"/>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0" name="Picture 16" descr="Resultado de imagem para desenho biblioteca">
              <a:extLst>
                <a:ext uri="{FF2B5EF4-FFF2-40B4-BE49-F238E27FC236}">
                  <a16:creationId xmlns:a16="http://schemas.microsoft.com/office/drawing/2014/main" id="{1C9A3FE0-34F3-467C-B063-BDDCCFF84AB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2849" y="2600816"/>
              <a:ext cx="832916" cy="866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Agrupar 7">
            <a:extLst>
              <a:ext uri="{FF2B5EF4-FFF2-40B4-BE49-F238E27FC236}">
                <a16:creationId xmlns:a16="http://schemas.microsoft.com/office/drawing/2014/main" id="{C960DDD5-0594-4211-9923-D4A0A98CF492}"/>
              </a:ext>
            </a:extLst>
          </p:cNvPr>
          <p:cNvGrpSpPr/>
          <p:nvPr/>
        </p:nvGrpSpPr>
        <p:grpSpPr>
          <a:xfrm>
            <a:off x="792146" y="1887210"/>
            <a:ext cx="1572660" cy="1083871"/>
            <a:chOff x="3735428" y="3530109"/>
            <a:chExt cx="1572660" cy="1083871"/>
          </a:xfrm>
        </p:grpSpPr>
        <p:sp>
          <p:nvSpPr>
            <p:cNvPr id="26" name="Nuvem 25">
              <a:extLst>
                <a:ext uri="{FF2B5EF4-FFF2-40B4-BE49-F238E27FC236}">
                  <a16:creationId xmlns:a16="http://schemas.microsoft.com/office/drawing/2014/main" id="{4E83EA50-29C2-4007-8C64-20C4C7607E77}"/>
                </a:ext>
              </a:extLst>
            </p:cNvPr>
            <p:cNvSpPr/>
            <p:nvPr/>
          </p:nvSpPr>
          <p:spPr>
            <a:xfrm>
              <a:off x="3735428" y="3530109"/>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4" name="Picture 20" descr="Resultado de imagem para desenho reciclagem">
              <a:extLst>
                <a:ext uri="{FF2B5EF4-FFF2-40B4-BE49-F238E27FC236}">
                  <a16:creationId xmlns:a16="http://schemas.microsoft.com/office/drawing/2014/main" id="{A7E60E48-19ED-4FA6-B6DD-AE0F43212E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3189" y="3677995"/>
              <a:ext cx="763901" cy="788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Agrupar 8">
            <a:extLst>
              <a:ext uri="{FF2B5EF4-FFF2-40B4-BE49-F238E27FC236}">
                <a16:creationId xmlns:a16="http://schemas.microsoft.com/office/drawing/2014/main" id="{818F51C9-0095-4A98-847A-ED2A5649670B}"/>
              </a:ext>
            </a:extLst>
          </p:cNvPr>
          <p:cNvGrpSpPr/>
          <p:nvPr/>
        </p:nvGrpSpPr>
        <p:grpSpPr>
          <a:xfrm>
            <a:off x="735494" y="4198817"/>
            <a:ext cx="1572660" cy="1083871"/>
            <a:chOff x="5329224" y="3541443"/>
            <a:chExt cx="1572660" cy="1083871"/>
          </a:xfrm>
        </p:grpSpPr>
        <p:sp>
          <p:nvSpPr>
            <p:cNvPr id="27" name="Nuvem 26">
              <a:extLst>
                <a:ext uri="{FF2B5EF4-FFF2-40B4-BE49-F238E27FC236}">
                  <a16:creationId xmlns:a16="http://schemas.microsoft.com/office/drawing/2014/main" id="{FBC28B47-9858-471A-B1FE-490786F3C1CB}"/>
                </a:ext>
              </a:extLst>
            </p:cNvPr>
            <p:cNvSpPr/>
            <p:nvPr/>
          </p:nvSpPr>
          <p:spPr>
            <a:xfrm>
              <a:off x="5329224" y="3541443"/>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6" name="Picture 22" descr="Resultado de imagem para desenho  jogos">
              <a:extLst>
                <a:ext uri="{FF2B5EF4-FFF2-40B4-BE49-F238E27FC236}">
                  <a16:creationId xmlns:a16="http://schemas.microsoft.com/office/drawing/2014/main" id="{FDB95ECD-C8D6-463D-9C6C-27C8A150116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8169" y="3627519"/>
              <a:ext cx="1134770" cy="8890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Agrupar 9">
            <a:extLst>
              <a:ext uri="{FF2B5EF4-FFF2-40B4-BE49-F238E27FC236}">
                <a16:creationId xmlns:a16="http://schemas.microsoft.com/office/drawing/2014/main" id="{001191AE-F48D-49FC-92FA-CB25581275D9}"/>
              </a:ext>
            </a:extLst>
          </p:cNvPr>
          <p:cNvGrpSpPr/>
          <p:nvPr/>
        </p:nvGrpSpPr>
        <p:grpSpPr>
          <a:xfrm>
            <a:off x="8289599" y="4198817"/>
            <a:ext cx="1572660" cy="1083871"/>
            <a:chOff x="6922005" y="3541442"/>
            <a:chExt cx="1572660" cy="1083871"/>
          </a:xfrm>
        </p:grpSpPr>
        <p:sp>
          <p:nvSpPr>
            <p:cNvPr id="28" name="Nuvem 27">
              <a:extLst>
                <a:ext uri="{FF2B5EF4-FFF2-40B4-BE49-F238E27FC236}">
                  <a16:creationId xmlns:a16="http://schemas.microsoft.com/office/drawing/2014/main" id="{3B378F09-E756-4944-9C9D-0814DC461516}"/>
                </a:ext>
              </a:extLst>
            </p:cNvPr>
            <p:cNvSpPr/>
            <p:nvPr/>
          </p:nvSpPr>
          <p:spPr>
            <a:xfrm>
              <a:off x="6922005" y="3541442"/>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48" name="Picture 24" descr="Resultado de imagem para desenho ping pong">
              <a:extLst>
                <a:ext uri="{FF2B5EF4-FFF2-40B4-BE49-F238E27FC236}">
                  <a16:creationId xmlns:a16="http://schemas.microsoft.com/office/drawing/2014/main" id="{B533EABC-C066-4064-B72B-80BF60EBD1EC}"/>
                </a:ext>
              </a:extLst>
            </p:cNvP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93987" y="3691148"/>
              <a:ext cx="1290994" cy="7844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Agrupar 10">
            <a:extLst>
              <a:ext uri="{FF2B5EF4-FFF2-40B4-BE49-F238E27FC236}">
                <a16:creationId xmlns:a16="http://schemas.microsoft.com/office/drawing/2014/main" id="{F4E3156F-5CCE-4744-8A46-C8CE5F5EE99B}"/>
              </a:ext>
            </a:extLst>
          </p:cNvPr>
          <p:cNvGrpSpPr/>
          <p:nvPr/>
        </p:nvGrpSpPr>
        <p:grpSpPr>
          <a:xfrm>
            <a:off x="10196225" y="4186096"/>
            <a:ext cx="1572660" cy="1083871"/>
            <a:chOff x="8825290" y="4426358"/>
            <a:chExt cx="1572660" cy="1083871"/>
          </a:xfrm>
        </p:grpSpPr>
        <p:sp>
          <p:nvSpPr>
            <p:cNvPr id="32" name="Nuvem 31">
              <a:extLst>
                <a:ext uri="{FF2B5EF4-FFF2-40B4-BE49-F238E27FC236}">
                  <a16:creationId xmlns:a16="http://schemas.microsoft.com/office/drawing/2014/main" id="{9C40506F-6005-4E54-921D-21EDD2C7F54F}"/>
                </a:ext>
              </a:extLst>
            </p:cNvPr>
            <p:cNvSpPr/>
            <p:nvPr/>
          </p:nvSpPr>
          <p:spPr>
            <a:xfrm>
              <a:off x="8825290" y="4426358"/>
              <a:ext cx="1572660" cy="1083871"/>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050" name="Picture 26" descr="Resultado de imagem para desenho limpeza">
              <a:extLst>
                <a:ext uri="{FF2B5EF4-FFF2-40B4-BE49-F238E27FC236}">
                  <a16:creationId xmlns:a16="http://schemas.microsoft.com/office/drawing/2014/main" id="{052343F3-9652-4700-8002-D4B0231C1A7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4272" y="4439079"/>
              <a:ext cx="794695" cy="928418"/>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aixaDeTexto 43">
            <a:extLst>
              <a:ext uri="{FF2B5EF4-FFF2-40B4-BE49-F238E27FC236}">
                <a16:creationId xmlns:a16="http://schemas.microsoft.com/office/drawing/2014/main" id="{1127497D-5C2D-46C5-BFC9-72786626A9F8}"/>
              </a:ext>
            </a:extLst>
          </p:cNvPr>
          <p:cNvSpPr txBox="1"/>
          <p:nvPr/>
        </p:nvSpPr>
        <p:spPr>
          <a:xfrm>
            <a:off x="9958272" y="2874530"/>
            <a:ext cx="1160895" cy="400110"/>
          </a:xfrm>
          <a:prstGeom prst="rect">
            <a:avLst/>
          </a:prstGeom>
          <a:noFill/>
        </p:spPr>
        <p:txBody>
          <a:bodyPr wrap="none" rtlCol="0">
            <a:spAutoFit/>
          </a:bodyPr>
          <a:lstStyle/>
          <a:p>
            <a:pPr algn="r"/>
            <a:r>
              <a:rPr lang="pt-PT" sz="2000" dirty="0" smtClean="0">
                <a:latin typeface="AR CARTER" panose="02000000000000000000" pitchFamily="2" charset="0"/>
              </a:rPr>
              <a:t>COOKING</a:t>
            </a:r>
            <a:endParaRPr lang="pt-PT" sz="2000" dirty="0">
              <a:latin typeface="AR CARTER" panose="02000000000000000000" pitchFamily="2" charset="0"/>
            </a:endParaRPr>
          </a:p>
        </p:txBody>
      </p:sp>
      <p:sp>
        <p:nvSpPr>
          <p:cNvPr id="45" name="CaixaDeTexto 44">
            <a:extLst>
              <a:ext uri="{FF2B5EF4-FFF2-40B4-BE49-F238E27FC236}">
                <a16:creationId xmlns:a16="http://schemas.microsoft.com/office/drawing/2014/main" id="{A26BE22C-DFBD-47AB-AE86-FBCC1EDF6F94}"/>
              </a:ext>
            </a:extLst>
          </p:cNvPr>
          <p:cNvSpPr txBox="1"/>
          <p:nvPr/>
        </p:nvSpPr>
        <p:spPr>
          <a:xfrm>
            <a:off x="3064812" y="2998438"/>
            <a:ext cx="1316386" cy="400110"/>
          </a:xfrm>
          <a:prstGeom prst="rect">
            <a:avLst/>
          </a:prstGeom>
          <a:noFill/>
        </p:spPr>
        <p:txBody>
          <a:bodyPr wrap="none" rtlCol="0">
            <a:spAutoFit/>
          </a:bodyPr>
          <a:lstStyle/>
          <a:p>
            <a:pPr algn="r"/>
            <a:r>
              <a:rPr lang="pt-PT" sz="2000" dirty="0">
                <a:latin typeface="AR CARTER" panose="02000000000000000000" pitchFamily="2" charset="0"/>
              </a:rPr>
              <a:t>PLAYSTATION</a:t>
            </a:r>
          </a:p>
        </p:txBody>
      </p:sp>
      <p:sp>
        <p:nvSpPr>
          <p:cNvPr id="47" name="CaixaDeTexto 46">
            <a:extLst>
              <a:ext uri="{FF2B5EF4-FFF2-40B4-BE49-F238E27FC236}">
                <a16:creationId xmlns:a16="http://schemas.microsoft.com/office/drawing/2014/main" id="{80661DB0-EE3C-422E-8BD6-70153A145207}"/>
              </a:ext>
            </a:extLst>
          </p:cNvPr>
          <p:cNvSpPr txBox="1"/>
          <p:nvPr/>
        </p:nvSpPr>
        <p:spPr>
          <a:xfrm>
            <a:off x="5413220" y="2971040"/>
            <a:ext cx="671980" cy="400110"/>
          </a:xfrm>
          <a:prstGeom prst="rect">
            <a:avLst/>
          </a:prstGeom>
          <a:noFill/>
        </p:spPr>
        <p:txBody>
          <a:bodyPr wrap="none" rtlCol="0">
            <a:spAutoFit/>
          </a:bodyPr>
          <a:lstStyle/>
          <a:p>
            <a:pPr algn="r"/>
            <a:r>
              <a:rPr lang="pt-PT" sz="2000" dirty="0">
                <a:latin typeface="AR CARTER" panose="02000000000000000000" pitchFamily="2" charset="0"/>
              </a:rPr>
              <a:t>BIKES</a:t>
            </a:r>
          </a:p>
        </p:txBody>
      </p:sp>
      <p:sp>
        <p:nvSpPr>
          <p:cNvPr id="48" name="CaixaDeTexto 47">
            <a:extLst>
              <a:ext uri="{FF2B5EF4-FFF2-40B4-BE49-F238E27FC236}">
                <a16:creationId xmlns:a16="http://schemas.microsoft.com/office/drawing/2014/main" id="{72771AC0-6FCB-494C-9D84-DAC776B99A83}"/>
              </a:ext>
            </a:extLst>
          </p:cNvPr>
          <p:cNvSpPr txBox="1"/>
          <p:nvPr/>
        </p:nvSpPr>
        <p:spPr>
          <a:xfrm>
            <a:off x="7663417" y="2943089"/>
            <a:ext cx="1021690" cy="400110"/>
          </a:xfrm>
          <a:prstGeom prst="rect">
            <a:avLst/>
          </a:prstGeom>
          <a:noFill/>
        </p:spPr>
        <p:txBody>
          <a:bodyPr wrap="none" rtlCol="0">
            <a:spAutoFit/>
          </a:bodyPr>
          <a:lstStyle/>
          <a:p>
            <a:pPr algn="r"/>
            <a:r>
              <a:rPr lang="pt-PT" sz="2000" dirty="0" smtClean="0">
                <a:latin typeface="AR CARTER" panose="02000000000000000000" pitchFamily="2" charset="0"/>
              </a:rPr>
              <a:t>LIBRARY</a:t>
            </a:r>
            <a:endParaRPr lang="pt-PT" sz="2000" dirty="0">
              <a:latin typeface="AR CARTER" panose="02000000000000000000" pitchFamily="2" charset="0"/>
            </a:endParaRPr>
          </a:p>
        </p:txBody>
      </p:sp>
      <p:sp>
        <p:nvSpPr>
          <p:cNvPr id="49" name="CaixaDeTexto 48">
            <a:extLst>
              <a:ext uri="{FF2B5EF4-FFF2-40B4-BE49-F238E27FC236}">
                <a16:creationId xmlns:a16="http://schemas.microsoft.com/office/drawing/2014/main" id="{6063BA8B-BBE7-4A66-A19E-148EDE5C5A5B}"/>
              </a:ext>
            </a:extLst>
          </p:cNvPr>
          <p:cNvSpPr txBox="1"/>
          <p:nvPr/>
        </p:nvSpPr>
        <p:spPr>
          <a:xfrm>
            <a:off x="958688" y="2985058"/>
            <a:ext cx="1326132" cy="400110"/>
          </a:xfrm>
          <a:prstGeom prst="rect">
            <a:avLst/>
          </a:prstGeom>
          <a:noFill/>
        </p:spPr>
        <p:txBody>
          <a:bodyPr wrap="none" rtlCol="0">
            <a:spAutoFit/>
          </a:bodyPr>
          <a:lstStyle/>
          <a:p>
            <a:pPr algn="ctr"/>
            <a:r>
              <a:rPr lang="pt-PT" sz="2000" dirty="0" smtClean="0">
                <a:latin typeface="AR CARTER" panose="02000000000000000000" pitchFamily="2" charset="0"/>
              </a:rPr>
              <a:t>RECYCLING</a:t>
            </a:r>
            <a:endParaRPr lang="pt-PT" sz="2000" dirty="0">
              <a:latin typeface="AR CARTER" panose="02000000000000000000" pitchFamily="2" charset="0"/>
            </a:endParaRPr>
          </a:p>
        </p:txBody>
      </p:sp>
      <p:sp>
        <p:nvSpPr>
          <p:cNvPr id="50" name="CaixaDeTexto 49">
            <a:extLst>
              <a:ext uri="{FF2B5EF4-FFF2-40B4-BE49-F238E27FC236}">
                <a16:creationId xmlns:a16="http://schemas.microsoft.com/office/drawing/2014/main" id="{40EF31B8-DFEB-46EF-9995-C9935F3AEF51}"/>
              </a:ext>
            </a:extLst>
          </p:cNvPr>
          <p:cNvSpPr txBox="1"/>
          <p:nvPr/>
        </p:nvSpPr>
        <p:spPr>
          <a:xfrm>
            <a:off x="606181" y="5269967"/>
            <a:ext cx="1983876" cy="400110"/>
          </a:xfrm>
          <a:prstGeom prst="rect">
            <a:avLst/>
          </a:prstGeom>
          <a:noFill/>
        </p:spPr>
        <p:txBody>
          <a:bodyPr wrap="none" rtlCol="0">
            <a:spAutoFit/>
          </a:bodyPr>
          <a:lstStyle/>
          <a:p>
            <a:pPr algn="r"/>
            <a:r>
              <a:rPr lang="pt-PT" sz="2000" dirty="0" smtClean="0">
                <a:latin typeface="AR CARTER" panose="02000000000000000000" pitchFamily="2" charset="0"/>
              </a:rPr>
              <a:t>TOYS AND GAMES</a:t>
            </a:r>
            <a:endParaRPr lang="pt-PT" sz="2000" dirty="0">
              <a:latin typeface="AR CARTER" panose="02000000000000000000" pitchFamily="2" charset="0"/>
            </a:endParaRPr>
          </a:p>
        </p:txBody>
      </p:sp>
      <p:sp>
        <p:nvSpPr>
          <p:cNvPr id="51" name="CaixaDeTexto 50">
            <a:extLst>
              <a:ext uri="{FF2B5EF4-FFF2-40B4-BE49-F238E27FC236}">
                <a16:creationId xmlns:a16="http://schemas.microsoft.com/office/drawing/2014/main" id="{7850B0A7-FF89-4C61-8C24-38AA71C0F139}"/>
              </a:ext>
            </a:extLst>
          </p:cNvPr>
          <p:cNvSpPr txBox="1"/>
          <p:nvPr/>
        </p:nvSpPr>
        <p:spPr>
          <a:xfrm>
            <a:off x="2878967" y="5269967"/>
            <a:ext cx="1068114" cy="400110"/>
          </a:xfrm>
          <a:prstGeom prst="rect">
            <a:avLst/>
          </a:prstGeom>
          <a:noFill/>
        </p:spPr>
        <p:txBody>
          <a:bodyPr wrap="none" rtlCol="0">
            <a:spAutoFit/>
          </a:bodyPr>
          <a:lstStyle/>
          <a:p>
            <a:pPr algn="r"/>
            <a:r>
              <a:rPr lang="pt-PT" sz="2000" dirty="0" smtClean="0">
                <a:latin typeface="AR CARTER" panose="02000000000000000000" pitchFamily="2" charset="0"/>
              </a:rPr>
              <a:t>CLOTHES</a:t>
            </a:r>
            <a:endParaRPr lang="pt-PT" sz="2000" dirty="0">
              <a:latin typeface="AR CARTER" panose="02000000000000000000" pitchFamily="2" charset="0"/>
            </a:endParaRPr>
          </a:p>
        </p:txBody>
      </p:sp>
      <p:sp>
        <p:nvSpPr>
          <p:cNvPr id="52" name="CaixaDeTexto 51">
            <a:extLst>
              <a:ext uri="{FF2B5EF4-FFF2-40B4-BE49-F238E27FC236}">
                <a16:creationId xmlns:a16="http://schemas.microsoft.com/office/drawing/2014/main" id="{0C248FE5-7DC9-4D6F-9A15-B51CE0E821CC}"/>
              </a:ext>
            </a:extLst>
          </p:cNvPr>
          <p:cNvSpPr txBox="1"/>
          <p:nvPr/>
        </p:nvSpPr>
        <p:spPr>
          <a:xfrm>
            <a:off x="4217476" y="5255919"/>
            <a:ext cx="2039341" cy="400110"/>
          </a:xfrm>
          <a:prstGeom prst="rect">
            <a:avLst/>
          </a:prstGeom>
          <a:noFill/>
        </p:spPr>
        <p:txBody>
          <a:bodyPr wrap="none" rtlCol="0">
            <a:spAutoFit/>
          </a:bodyPr>
          <a:lstStyle/>
          <a:p>
            <a:pPr algn="r"/>
            <a:r>
              <a:rPr lang="pt-PT" sz="2000" dirty="0" smtClean="0">
                <a:latin typeface="AR CARTER" panose="02000000000000000000" pitchFamily="2" charset="0"/>
              </a:rPr>
              <a:t>SCHOOL SUPPLIES</a:t>
            </a:r>
            <a:endParaRPr lang="pt-PT" sz="2000" dirty="0">
              <a:latin typeface="AR CARTER" panose="02000000000000000000" pitchFamily="2" charset="0"/>
            </a:endParaRPr>
          </a:p>
        </p:txBody>
      </p:sp>
      <p:sp>
        <p:nvSpPr>
          <p:cNvPr id="53" name="CaixaDeTexto 52">
            <a:extLst>
              <a:ext uri="{FF2B5EF4-FFF2-40B4-BE49-F238E27FC236}">
                <a16:creationId xmlns:a16="http://schemas.microsoft.com/office/drawing/2014/main" id="{29FCA410-77F7-40E3-B96D-4514E1949846}"/>
              </a:ext>
            </a:extLst>
          </p:cNvPr>
          <p:cNvSpPr txBox="1"/>
          <p:nvPr/>
        </p:nvSpPr>
        <p:spPr>
          <a:xfrm>
            <a:off x="6553048" y="5269967"/>
            <a:ext cx="1141659" cy="400110"/>
          </a:xfrm>
          <a:prstGeom prst="rect">
            <a:avLst/>
          </a:prstGeom>
          <a:noFill/>
        </p:spPr>
        <p:txBody>
          <a:bodyPr wrap="none" rtlCol="0">
            <a:spAutoFit/>
          </a:bodyPr>
          <a:lstStyle/>
          <a:p>
            <a:pPr algn="r"/>
            <a:r>
              <a:rPr lang="pt-PT" sz="2000" dirty="0" smtClean="0">
                <a:latin typeface="AR CARTER" panose="02000000000000000000" pitchFamily="2" charset="0"/>
              </a:rPr>
              <a:t>ANIMALS</a:t>
            </a:r>
            <a:endParaRPr lang="pt-PT" sz="2000" dirty="0">
              <a:latin typeface="AR CARTER" panose="02000000000000000000" pitchFamily="2" charset="0"/>
            </a:endParaRPr>
          </a:p>
        </p:txBody>
      </p:sp>
      <p:sp>
        <p:nvSpPr>
          <p:cNvPr id="54" name="CaixaDeTexto 53">
            <a:extLst>
              <a:ext uri="{FF2B5EF4-FFF2-40B4-BE49-F238E27FC236}">
                <a16:creationId xmlns:a16="http://schemas.microsoft.com/office/drawing/2014/main" id="{3669720B-64E7-4100-BB9F-298F4FCC5037}"/>
              </a:ext>
            </a:extLst>
          </p:cNvPr>
          <p:cNvSpPr txBox="1"/>
          <p:nvPr/>
        </p:nvSpPr>
        <p:spPr>
          <a:xfrm>
            <a:off x="8561949" y="5269967"/>
            <a:ext cx="1268874" cy="400110"/>
          </a:xfrm>
          <a:prstGeom prst="rect">
            <a:avLst/>
          </a:prstGeom>
          <a:noFill/>
        </p:spPr>
        <p:txBody>
          <a:bodyPr wrap="none" rtlCol="0">
            <a:spAutoFit/>
          </a:bodyPr>
          <a:lstStyle/>
          <a:p>
            <a:pPr algn="r"/>
            <a:r>
              <a:rPr lang="pt-PT" sz="2000" dirty="0" smtClean="0">
                <a:latin typeface="AR CARTER" panose="02000000000000000000" pitchFamily="2" charset="0"/>
              </a:rPr>
              <a:t>PLAY AREA</a:t>
            </a:r>
            <a:endParaRPr lang="pt-PT" sz="2000" dirty="0">
              <a:latin typeface="AR CARTER" panose="02000000000000000000" pitchFamily="2" charset="0"/>
            </a:endParaRPr>
          </a:p>
        </p:txBody>
      </p:sp>
      <p:sp>
        <p:nvSpPr>
          <p:cNvPr id="55" name="CaixaDeTexto 54">
            <a:extLst>
              <a:ext uri="{FF2B5EF4-FFF2-40B4-BE49-F238E27FC236}">
                <a16:creationId xmlns:a16="http://schemas.microsoft.com/office/drawing/2014/main" id="{6AC0C07D-66AB-435D-A8DF-52E861C2FC24}"/>
              </a:ext>
            </a:extLst>
          </p:cNvPr>
          <p:cNvSpPr txBox="1"/>
          <p:nvPr/>
        </p:nvSpPr>
        <p:spPr>
          <a:xfrm>
            <a:off x="10340584" y="5237866"/>
            <a:ext cx="1241045" cy="400110"/>
          </a:xfrm>
          <a:prstGeom prst="rect">
            <a:avLst/>
          </a:prstGeom>
          <a:noFill/>
        </p:spPr>
        <p:txBody>
          <a:bodyPr wrap="none" rtlCol="0">
            <a:spAutoFit/>
          </a:bodyPr>
          <a:lstStyle/>
          <a:p>
            <a:pPr algn="r"/>
            <a:r>
              <a:rPr lang="pt-PT" sz="2000" dirty="0" smtClean="0">
                <a:latin typeface="AR CARTER" panose="02000000000000000000" pitchFamily="2" charset="0"/>
              </a:rPr>
              <a:t>CLEANING</a:t>
            </a:r>
            <a:endParaRPr lang="pt-PT" sz="2000" dirty="0">
              <a:latin typeface="AR CARTER" panose="02000000000000000000" pitchFamily="2" charset="0"/>
            </a:endParaRPr>
          </a:p>
        </p:txBody>
      </p:sp>
      <p:sp>
        <p:nvSpPr>
          <p:cNvPr id="12" name="Retângulo 11">
            <a:extLst>
              <a:ext uri="{FF2B5EF4-FFF2-40B4-BE49-F238E27FC236}">
                <a16:creationId xmlns:a16="http://schemas.microsoft.com/office/drawing/2014/main" id="{0FDB0EC2-1E5E-4E78-B7EB-23787FABCDEE}"/>
              </a:ext>
            </a:extLst>
          </p:cNvPr>
          <p:cNvSpPr/>
          <p:nvPr/>
        </p:nvSpPr>
        <p:spPr>
          <a:xfrm>
            <a:off x="6270490" y="5533398"/>
            <a:ext cx="1919803" cy="1223412"/>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They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have to feed every day the street dogs, to guarantee that the dog hut is clean and dry, brush their fur, give the medicines, check if they have wounds, tumors, fleas and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ticks.</a:t>
            </a:r>
            <a:endPar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56" name="Retângulo 55">
            <a:extLst>
              <a:ext uri="{FF2B5EF4-FFF2-40B4-BE49-F238E27FC236}">
                <a16:creationId xmlns:a16="http://schemas.microsoft.com/office/drawing/2014/main" id="{D30C7073-414B-46B0-9637-83E77278B56D}"/>
              </a:ext>
            </a:extLst>
          </p:cNvPr>
          <p:cNvSpPr/>
          <p:nvPr/>
        </p:nvSpPr>
        <p:spPr>
          <a:xfrm>
            <a:off x="2590056" y="5519704"/>
            <a:ext cx="1613747" cy="900246"/>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Take care of the clothes that arrive as donations, separate, organize and deliver to the colleagues in need.</a:t>
            </a:r>
            <a:endParaRPr lang="pt-PT" sz="1050" dirty="0">
              <a:solidFill>
                <a:schemeClr val="bg1"/>
              </a:solidFill>
              <a:latin typeface="Agency FB" panose="020B0503020202020204" pitchFamily="34" charset="0"/>
            </a:endParaRPr>
          </a:p>
        </p:txBody>
      </p:sp>
      <p:sp>
        <p:nvSpPr>
          <p:cNvPr id="57" name="Retângulo 56">
            <a:extLst>
              <a:ext uri="{FF2B5EF4-FFF2-40B4-BE49-F238E27FC236}">
                <a16:creationId xmlns:a16="http://schemas.microsoft.com/office/drawing/2014/main" id="{2B2DA889-2A49-4568-ADBC-747763F03FE3}"/>
              </a:ext>
            </a:extLst>
          </p:cNvPr>
          <p:cNvSpPr/>
          <p:nvPr/>
        </p:nvSpPr>
        <p:spPr>
          <a:xfrm>
            <a:off x="4430529" y="5519704"/>
            <a:ext cx="1698729" cy="900246"/>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Organize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and do the inventory from the arriving donations and distribute fairly for those who need.</a:t>
            </a:r>
          </a:p>
        </p:txBody>
      </p:sp>
      <p:sp>
        <p:nvSpPr>
          <p:cNvPr id="58" name="Retângulo 57">
            <a:extLst>
              <a:ext uri="{FF2B5EF4-FFF2-40B4-BE49-F238E27FC236}">
                <a16:creationId xmlns:a16="http://schemas.microsoft.com/office/drawing/2014/main" id="{0DA1D253-3B26-408E-B5C6-618BDEBB5333}"/>
              </a:ext>
            </a:extLst>
          </p:cNvPr>
          <p:cNvSpPr/>
          <p:nvPr/>
        </p:nvSpPr>
        <p:spPr>
          <a:xfrm>
            <a:off x="7039188" y="3271255"/>
            <a:ext cx="2482411" cy="1061829"/>
          </a:xfrm>
          <a:prstGeom prst="rect">
            <a:avLst/>
          </a:prstGeom>
        </p:spPr>
        <p:txBody>
          <a:bodyPr wrap="square">
            <a:spAutoFit/>
          </a:bodyPr>
          <a:lstStyle/>
          <a:p>
            <a:pPr algn="just"/>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M</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anaging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and organizing the library, put in the right place and catalogue the books, managing the borrowed books, managing the access and the children’s usage of laptops and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printer.</a:t>
            </a:r>
            <a:endPar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59" name="Retângulo 58">
            <a:extLst>
              <a:ext uri="{FF2B5EF4-FFF2-40B4-BE49-F238E27FC236}">
                <a16:creationId xmlns:a16="http://schemas.microsoft.com/office/drawing/2014/main" id="{F0FC70DB-0FDD-4266-BEEC-01D87E1A4A1C}"/>
              </a:ext>
            </a:extLst>
          </p:cNvPr>
          <p:cNvSpPr/>
          <p:nvPr/>
        </p:nvSpPr>
        <p:spPr>
          <a:xfrm>
            <a:off x="10005183" y="5519704"/>
            <a:ext cx="2186817" cy="1384995"/>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Everyone arrange things at the Factory, but this team has to manage if there is toilet paper/ paper towels stock, if there’s the need to manage the closets, if the general arrangements are working well, if the bins have trash bags, etc.</a:t>
            </a:r>
            <a:endPar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60" name="Retângulo 59">
            <a:extLst>
              <a:ext uri="{FF2B5EF4-FFF2-40B4-BE49-F238E27FC236}">
                <a16:creationId xmlns:a16="http://schemas.microsoft.com/office/drawing/2014/main" id="{7A52B69F-15B4-4369-9013-1D10F46BB4D7}"/>
              </a:ext>
            </a:extLst>
          </p:cNvPr>
          <p:cNvSpPr/>
          <p:nvPr/>
        </p:nvSpPr>
        <p:spPr>
          <a:xfrm>
            <a:off x="4595409" y="3274640"/>
            <a:ext cx="2410944" cy="1061829"/>
          </a:xfrm>
          <a:prstGeom prst="rect">
            <a:avLst/>
          </a:prstGeom>
        </p:spPr>
        <p:txBody>
          <a:bodyPr wrap="square">
            <a:spAutoFit/>
          </a:bodyPr>
          <a:lstStyle/>
          <a:p>
            <a:pPr algn="just"/>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W</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ith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the help and supervision of the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Almada’s</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Cicloficina</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and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Anjo’s</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a:t>
            </a:r>
            <a:r>
              <a:rPr lang="en-US" sz="1050" dirty="0" err="1">
                <a:solidFill>
                  <a:schemeClr val="bg1"/>
                </a:solidFill>
                <a:latin typeface="Agency FB" panose="020B0503020202020204" pitchFamily="34" charset="0"/>
                <a:ea typeface="Calibri" panose="020F0502020204030204" pitchFamily="34" charset="0"/>
                <a:cs typeface="Times New Roman" panose="02020603050405020304" pitchFamily="18" charset="0"/>
              </a:rPr>
              <a:t>Cicloficina</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 they have to help the colleagues to fix their bikes and do the triage of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those who need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a new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bike.</a:t>
            </a:r>
            <a:endPar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
        <p:nvSpPr>
          <p:cNvPr id="61" name="Retângulo 60">
            <a:extLst>
              <a:ext uri="{FF2B5EF4-FFF2-40B4-BE49-F238E27FC236}">
                <a16:creationId xmlns:a16="http://schemas.microsoft.com/office/drawing/2014/main" id="{B12D18C0-A0C7-4D68-8911-985916F3E5A1}"/>
              </a:ext>
            </a:extLst>
          </p:cNvPr>
          <p:cNvSpPr/>
          <p:nvPr/>
        </p:nvSpPr>
        <p:spPr>
          <a:xfrm>
            <a:off x="2936675" y="3370225"/>
            <a:ext cx="1572660" cy="738664"/>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They have to assure that everyone respect the rules and the games’ time.</a:t>
            </a:r>
            <a:endParaRPr lang="pt-PT" sz="1050" dirty="0">
              <a:solidFill>
                <a:schemeClr val="bg1"/>
              </a:solidFill>
              <a:latin typeface="Agency FB" panose="020B0503020202020204" pitchFamily="34" charset="0"/>
            </a:endParaRPr>
          </a:p>
        </p:txBody>
      </p:sp>
      <p:sp>
        <p:nvSpPr>
          <p:cNvPr id="62" name="Retângulo 61">
            <a:extLst>
              <a:ext uri="{FF2B5EF4-FFF2-40B4-BE49-F238E27FC236}">
                <a16:creationId xmlns:a16="http://schemas.microsoft.com/office/drawing/2014/main" id="{AA25AE3F-2634-4CBC-9549-0BDE3630A9A7}"/>
              </a:ext>
            </a:extLst>
          </p:cNvPr>
          <p:cNvSpPr/>
          <p:nvPr/>
        </p:nvSpPr>
        <p:spPr>
          <a:xfrm>
            <a:off x="609669" y="3352046"/>
            <a:ext cx="1824310" cy="900246"/>
          </a:xfrm>
          <a:prstGeom prst="rect">
            <a:avLst/>
          </a:prstGeom>
        </p:spPr>
        <p:txBody>
          <a:bodyPr wrap="square">
            <a:spAutoFit/>
          </a:bodyPr>
          <a:lstStyle/>
          <a:p>
            <a:pPr algn="just"/>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Its purpose is to take the trash that the colleagues separated at the Factory, until the nearest recycle bin.</a:t>
            </a:r>
            <a:endParaRPr lang="pt-PT" sz="1050" dirty="0">
              <a:solidFill>
                <a:schemeClr val="bg1"/>
              </a:solidFill>
              <a:latin typeface="Agency FB" panose="020B0503020202020204" pitchFamily="34" charset="0"/>
            </a:endParaRPr>
          </a:p>
        </p:txBody>
      </p:sp>
      <p:sp>
        <p:nvSpPr>
          <p:cNvPr id="63" name="Retângulo 62">
            <a:extLst>
              <a:ext uri="{FF2B5EF4-FFF2-40B4-BE49-F238E27FC236}">
                <a16:creationId xmlns:a16="http://schemas.microsoft.com/office/drawing/2014/main" id="{0FB29424-9DB7-4ED9-B939-63FDD13A1664}"/>
              </a:ext>
            </a:extLst>
          </p:cNvPr>
          <p:cNvSpPr/>
          <p:nvPr/>
        </p:nvSpPr>
        <p:spPr>
          <a:xfrm>
            <a:off x="607735" y="5512716"/>
            <a:ext cx="1860217" cy="738664"/>
          </a:xfrm>
          <a:prstGeom prst="rect">
            <a:avLst/>
          </a:prstGeom>
        </p:spPr>
        <p:txBody>
          <a:bodyPr wrap="square">
            <a:spAutoFit/>
          </a:bodyPr>
          <a:lstStyle/>
          <a:p>
            <a:pPr algn="ctr"/>
            <a:r>
              <a:rPr lang="pt-PT"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They have to organize and manage the games, and check if they are ruined or if something is missing.</a:t>
            </a:r>
            <a:endParaRPr lang="pt-PT" sz="1050" dirty="0">
              <a:solidFill>
                <a:schemeClr val="bg1"/>
              </a:solidFill>
              <a:latin typeface="Agency FB" panose="020B0503020202020204" pitchFamily="34" charset="0"/>
            </a:endParaRPr>
          </a:p>
        </p:txBody>
      </p:sp>
      <p:sp>
        <p:nvSpPr>
          <p:cNvPr id="64" name="Retângulo 63">
            <a:extLst>
              <a:ext uri="{FF2B5EF4-FFF2-40B4-BE49-F238E27FC236}">
                <a16:creationId xmlns:a16="http://schemas.microsoft.com/office/drawing/2014/main" id="{98F64EDA-D72F-4CBD-8982-7FA8DC6F73BD}"/>
              </a:ext>
            </a:extLst>
          </p:cNvPr>
          <p:cNvSpPr/>
          <p:nvPr/>
        </p:nvSpPr>
        <p:spPr>
          <a:xfrm>
            <a:off x="9606378" y="3264360"/>
            <a:ext cx="1787793" cy="900246"/>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From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time to time they have to cook cool stuff for the group, like pancakes, waffles, cakes, ice creams, etc.</a:t>
            </a:r>
          </a:p>
        </p:txBody>
      </p:sp>
      <p:sp>
        <p:nvSpPr>
          <p:cNvPr id="65" name="Retângulo 64">
            <a:extLst>
              <a:ext uri="{FF2B5EF4-FFF2-40B4-BE49-F238E27FC236}">
                <a16:creationId xmlns:a16="http://schemas.microsoft.com/office/drawing/2014/main" id="{C3B726F0-BDCD-42C6-BDAC-34B5544FD121}"/>
              </a:ext>
            </a:extLst>
          </p:cNvPr>
          <p:cNvSpPr/>
          <p:nvPr/>
        </p:nvSpPr>
        <p:spPr>
          <a:xfrm>
            <a:off x="8289599" y="5542309"/>
            <a:ext cx="1715584" cy="738664"/>
          </a:xfrm>
          <a:prstGeom prst="rect">
            <a:avLst/>
          </a:prstGeom>
        </p:spPr>
        <p:txBody>
          <a:bodyPr wrap="square">
            <a:spAutoFit/>
          </a:bodyPr>
          <a:lstStyle/>
          <a:p>
            <a:pPr algn="just"/>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Managing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the good usage of the </a:t>
            </a:r>
            <a:r>
              <a:rPr lang="en-US" sz="105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ping-pong </a:t>
            </a:r>
            <a:r>
              <a:rPr lang="en-US" sz="105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table, darts game and bow and arrow game.</a:t>
            </a:r>
          </a:p>
        </p:txBody>
      </p:sp>
      <p:sp>
        <p:nvSpPr>
          <p:cNvPr id="13" name="Retângulo 12">
            <a:extLst>
              <a:ext uri="{FF2B5EF4-FFF2-40B4-BE49-F238E27FC236}">
                <a16:creationId xmlns:a16="http://schemas.microsoft.com/office/drawing/2014/main" id="{14BD420D-80DF-4013-972D-240DE5670E6D}"/>
              </a:ext>
            </a:extLst>
          </p:cNvPr>
          <p:cNvSpPr/>
          <p:nvPr/>
        </p:nvSpPr>
        <p:spPr>
          <a:xfrm>
            <a:off x="454058" y="997057"/>
            <a:ext cx="11126572" cy="830997"/>
          </a:xfrm>
          <a:prstGeom prst="rect">
            <a:avLst/>
          </a:prstGeom>
        </p:spPr>
        <p:txBody>
          <a:bodyPr wrap="square">
            <a:spAutoFit/>
          </a:bodyPr>
          <a:lstStyle/>
          <a:p>
            <a:r>
              <a:rPr lang="en-US"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Beyond the stimuli and experiences that they have access, there are also another union and leadership strategies that we do every day. </a:t>
            </a:r>
            <a:r>
              <a:rPr lang="en-US"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To guarantee that we are raising the next humanitarian leaders, we built the program </a:t>
            </a:r>
            <a:r>
              <a:rPr lang="en-US"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“Take </a:t>
            </a:r>
            <a:r>
              <a:rPr lang="en-US"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Care of </a:t>
            </a:r>
            <a:r>
              <a:rPr lang="en-US"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Others” </a:t>
            </a:r>
            <a:r>
              <a:rPr lang="en-US" sz="1600" dirty="0">
                <a:solidFill>
                  <a:schemeClr val="bg1"/>
                </a:solidFill>
                <a:latin typeface="Agency FB" panose="020B0503020202020204" pitchFamily="34" charset="0"/>
                <a:ea typeface="Calibri" panose="020F0502020204030204" pitchFamily="34" charset="0"/>
                <a:cs typeface="Times New Roman" panose="02020603050405020304" pitchFamily="18" charset="0"/>
              </a:rPr>
              <a:t>were we are divided by internal teams, with specific social responsibilities</a:t>
            </a:r>
            <a:r>
              <a:rPr lang="en-US" sz="1600" dirty="0" smtClean="0">
                <a:solidFill>
                  <a:schemeClr val="bg1"/>
                </a:solidFill>
                <a:latin typeface="Agency FB" panose="020B0503020202020204" pitchFamily="34" charset="0"/>
                <a:ea typeface="Calibri" panose="020F0502020204030204" pitchFamily="34" charset="0"/>
                <a:cs typeface="Times New Roman" panose="02020603050405020304" pitchFamily="18" charset="0"/>
              </a:rPr>
              <a:t>:</a:t>
            </a:r>
            <a:endParaRPr lang="en-US" sz="1600" dirty="0">
              <a:solidFill>
                <a:schemeClr val="bg1"/>
              </a:solidFill>
              <a:latin typeface="Agency FB" panose="020B05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788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117861" y="2307941"/>
            <a:ext cx="12074139" cy="1107996"/>
          </a:xfrm>
          <a:prstGeom prst="rect">
            <a:avLst/>
          </a:prstGeom>
          <a:noFill/>
        </p:spPr>
        <p:txBody>
          <a:bodyPr wrap="none" rtlCol="0">
            <a:spAutoFit/>
          </a:bodyPr>
          <a:lstStyle/>
          <a:p>
            <a:pPr algn="ctr"/>
            <a:r>
              <a:rPr lang="pt-PT" sz="6600" dirty="0" smtClean="0">
                <a:latin typeface="AR CARTER" panose="02000000000000000000" pitchFamily="2" charset="0"/>
              </a:rPr>
              <a:t>WHO ALREADY HELPED TO CHANGE</a:t>
            </a:r>
            <a:endParaRPr lang="pt-PT" sz="6600" dirty="0">
              <a:latin typeface="AR CARTER" panose="02000000000000000000" pitchFamily="2" charset="0"/>
            </a:endParaRPr>
          </a:p>
        </p:txBody>
      </p:sp>
      <p:sp>
        <p:nvSpPr>
          <p:cNvPr id="3" name="CaixaDeTexto 2">
            <a:extLst>
              <a:ext uri="{FF2B5EF4-FFF2-40B4-BE49-F238E27FC236}">
                <a16:creationId xmlns:a16="http://schemas.microsoft.com/office/drawing/2014/main" id="{C456F2BB-BBD0-4EB0-A8D5-30CD517E7E50}"/>
              </a:ext>
            </a:extLst>
          </p:cNvPr>
          <p:cNvSpPr txBox="1"/>
          <p:nvPr/>
        </p:nvSpPr>
        <p:spPr>
          <a:xfrm>
            <a:off x="5094266" y="3072134"/>
            <a:ext cx="4682692" cy="1107996"/>
          </a:xfrm>
          <a:prstGeom prst="rect">
            <a:avLst/>
          </a:prstGeom>
          <a:noFill/>
        </p:spPr>
        <p:txBody>
          <a:bodyPr wrap="none" rtlCol="0">
            <a:spAutoFit/>
          </a:bodyPr>
          <a:lstStyle/>
          <a:p>
            <a:pPr algn="r"/>
            <a:r>
              <a:rPr lang="pt-PT" sz="6600" dirty="0" smtClean="0">
                <a:solidFill>
                  <a:schemeClr val="bg1"/>
                </a:solidFill>
                <a:latin typeface="AR CARTER" panose="02000000000000000000" pitchFamily="2" charset="0"/>
              </a:rPr>
              <a:t>OUR WORLD?</a:t>
            </a:r>
            <a:endParaRPr lang="pt-PT" sz="6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2890980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Resultado de imagem para uhu">
            <a:extLst>
              <a:ext uri="{FF2B5EF4-FFF2-40B4-BE49-F238E27FC236}">
                <a16:creationId xmlns:a16="http://schemas.microsoft.com/office/drawing/2014/main" id="{3D16DDE7-C5F9-4709-A6B4-5F6C7F98944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171405" y="2169945"/>
            <a:ext cx="1868417" cy="8703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sultado de imagem para talkdesk">
            <a:extLst>
              <a:ext uri="{FF2B5EF4-FFF2-40B4-BE49-F238E27FC236}">
                <a16:creationId xmlns:a16="http://schemas.microsoft.com/office/drawing/2014/main" id="{0EEEA151-C231-4A04-BD48-35122A2AA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518" y="2156297"/>
            <a:ext cx="3302809" cy="907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Resultado de imagem para travelstore">
            <a:extLst>
              <a:ext uri="{FF2B5EF4-FFF2-40B4-BE49-F238E27FC236}">
                <a16:creationId xmlns:a16="http://schemas.microsoft.com/office/drawing/2014/main" id="{0C27EF46-A121-4A75-9239-5221D654F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4563" y="4199469"/>
            <a:ext cx="1945259" cy="19452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m para starbucks">
            <a:extLst>
              <a:ext uri="{FF2B5EF4-FFF2-40B4-BE49-F238E27FC236}">
                <a16:creationId xmlns:a16="http://schemas.microsoft.com/office/drawing/2014/main" id="{2A518A5A-14A1-48AA-80A9-551FF6DEA38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8923" y="3030341"/>
            <a:ext cx="1573528" cy="1555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sultado de imagem para rÃ¡dio comercial">
            <a:extLst>
              <a:ext uri="{FF2B5EF4-FFF2-40B4-BE49-F238E27FC236}">
                <a16:creationId xmlns:a16="http://schemas.microsoft.com/office/drawing/2014/main" id="{F5D340D2-2DDC-455D-952B-28384C9E1B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51" t="31983" r="12935" b="35182"/>
          <a:stretch/>
        </p:blipFill>
        <p:spPr bwMode="auto">
          <a:xfrm>
            <a:off x="7115025" y="683850"/>
            <a:ext cx="1541066" cy="688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esultado de imagem para telepizza">
            <a:extLst>
              <a:ext uri="{FF2B5EF4-FFF2-40B4-BE49-F238E27FC236}">
                <a16:creationId xmlns:a16="http://schemas.microsoft.com/office/drawing/2014/main" id="{EE4BEB59-CC87-479C-B9A9-737EB6267115}"/>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504" r="7208" b="18386"/>
          <a:stretch/>
        </p:blipFill>
        <p:spPr bwMode="auto">
          <a:xfrm>
            <a:off x="8658178" y="694168"/>
            <a:ext cx="1609264" cy="799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m para leroy merlin">
            <a:extLst>
              <a:ext uri="{FF2B5EF4-FFF2-40B4-BE49-F238E27FC236}">
                <a16:creationId xmlns:a16="http://schemas.microsoft.com/office/drawing/2014/main" id="{E25C3BC4-C54E-401C-9EEC-0D94543AC4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675" t="11739" r="5002" b="18560"/>
          <a:stretch/>
        </p:blipFill>
        <p:spPr bwMode="auto">
          <a:xfrm>
            <a:off x="4391456" y="4574676"/>
            <a:ext cx="2035545" cy="157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m para querido obras">
            <a:extLst>
              <a:ext uri="{FF2B5EF4-FFF2-40B4-BE49-F238E27FC236}">
                <a16:creationId xmlns:a16="http://schemas.microsoft.com/office/drawing/2014/main" id="{FAB808C3-0B70-43A9-BD22-A69417B3A8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3041" y="433619"/>
            <a:ext cx="1665648" cy="1665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sultado de imagem para querido obras">
            <a:extLst>
              <a:ext uri="{FF2B5EF4-FFF2-40B4-BE49-F238E27FC236}">
                <a16:creationId xmlns:a16="http://schemas.microsoft.com/office/drawing/2014/main" id="{B0344258-C280-434E-A208-EDDE1F7F79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67" r="47826"/>
          <a:stretch/>
        </p:blipFill>
        <p:spPr bwMode="auto">
          <a:xfrm>
            <a:off x="1870037" y="4562653"/>
            <a:ext cx="2531485" cy="1582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m para banco popular">
            <a:extLst>
              <a:ext uri="{FF2B5EF4-FFF2-40B4-BE49-F238E27FC236}">
                <a16:creationId xmlns:a16="http://schemas.microsoft.com/office/drawing/2014/main" id="{502F5EBA-4BB5-490F-80B3-C42A167435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735" b="27859"/>
          <a:stretch/>
        </p:blipFill>
        <p:spPr bwMode="auto">
          <a:xfrm>
            <a:off x="5409228" y="683851"/>
            <a:ext cx="1705797" cy="653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ltado de imagem para amnistia internacional">
            <a:extLst>
              <a:ext uri="{FF2B5EF4-FFF2-40B4-BE49-F238E27FC236}">
                <a16:creationId xmlns:a16="http://schemas.microsoft.com/office/drawing/2014/main" id="{87196C05-BA7F-4964-9B6E-028131498A74}"/>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107734" y="3038219"/>
            <a:ext cx="1932088" cy="1519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sultado de imagem para habitintas">
            <a:extLst>
              <a:ext uri="{FF2B5EF4-FFF2-40B4-BE49-F238E27FC236}">
                <a16:creationId xmlns:a16="http://schemas.microsoft.com/office/drawing/2014/main" id="{D95E9EC8-4EF5-40F9-875E-4386951A801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6775" b="10674"/>
          <a:stretch/>
        </p:blipFill>
        <p:spPr bwMode="auto">
          <a:xfrm>
            <a:off x="8081594" y="4578069"/>
            <a:ext cx="2017169" cy="15666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sultado de imagem para vertente humana">
            <a:extLst>
              <a:ext uri="{FF2B5EF4-FFF2-40B4-BE49-F238E27FC236}">
                <a16:creationId xmlns:a16="http://schemas.microsoft.com/office/drawing/2014/main" id="{70CEFF4D-812D-4854-A961-07B4ACDE023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221" t="28930" r="13143" b="22348"/>
          <a:stretch/>
        </p:blipFill>
        <p:spPr bwMode="auto">
          <a:xfrm>
            <a:off x="7930249" y="1325607"/>
            <a:ext cx="2335106" cy="978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m para ascc surf">
            <a:extLst>
              <a:ext uri="{FF2B5EF4-FFF2-40B4-BE49-F238E27FC236}">
                <a16:creationId xmlns:a16="http://schemas.microsoft.com/office/drawing/2014/main" id="{178D608F-4169-4185-A989-72F4DB4BB4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9937" y="3005976"/>
            <a:ext cx="1602050" cy="1602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m para the inventors">
            <a:extLst>
              <a:ext uri="{FF2B5EF4-FFF2-40B4-BE49-F238E27FC236}">
                <a16:creationId xmlns:a16="http://schemas.microsoft.com/office/drawing/2014/main" id="{EBE566A8-1A72-4F43-A3E6-89E55A81A7B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2330" y="2159970"/>
            <a:ext cx="3127085" cy="8703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Resultado de imagem para mustela logotipo">
            <a:extLst>
              <a:ext uri="{FF2B5EF4-FFF2-40B4-BE49-F238E27FC236}">
                <a16:creationId xmlns:a16="http://schemas.microsoft.com/office/drawing/2014/main" id="{588FF1D2-3FF4-44FA-B9BE-8DF2789D977C}"/>
              </a:ext>
            </a:extLst>
          </p:cNvPr>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l="5652" r="5542"/>
          <a:stretch/>
        </p:blipFill>
        <p:spPr bwMode="auto">
          <a:xfrm>
            <a:off x="4065794" y="694168"/>
            <a:ext cx="1343434" cy="6581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sultado de imagem para arnaud logistica">
            <a:extLst>
              <a:ext uri="{FF2B5EF4-FFF2-40B4-BE49-F238E27FC236}">
                <a16:creationId xmlns:a16="http://schemas.microsoft.com/office/drawing/2014/main" id="{F7066116-69A6-4E55-8E82-389F53E335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191" y="1325608"/>
            <a:ext cx="2948146" cy="8443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Resultado de imagem para cicloficina almada">
            <a:extLst>
              <a:ext uri="{FF2B5EF4-FFF2-40B4-BE49-F238E27FC236}">
                <a16:creationId xmlns:a16="http://schemas.microsoft.com/office/drawing/2014/main" id="{59EC775A-9EEB-47A1-ACA2-78494A4B07C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242" r="6563"/>
          <a:stretch/>
        </p:blipFill>
        <p:spPr bwMode="auto">
          <a:xfrm>
            <a:off x="3423806" y="3018593"/>
            <a:ext cx="1803104" cy="15672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Resultado de imagem para prooptica">
            <a:extLst>
              <a:ext uri="{FF2B5EF4-FFF2-40B4-BE49-F238E27FC236}">
                <a16:creationId xmlns:a16="http://schemas.microsoft.com/office/drawing/2014/main" id="{84AB8827-EF45-424E-A98D-5ABE583DD11A}"/>
              </a:ext>
            </a:extLst>
          </p:cNvPr>
          <p:cNvPicPr>
            <a:picLocks noChangeAspect="1" noChangeArrowheads="1"/>
          </p:cNvPicPr>
          <p:nvPr/>
        </p:nvPicPr>
        <p:blipFill>
          <a:blip r:embed="rId20" cstate="hqprint">
            <a:extLst>
              <a:ext uri="{28A0092B-C50C-407E-A947-70E740481C1C}">
                <a14:useLocalDpi xmlns:a14="http://schemas.microsoft.com/office/drawing/2010/main" val="0"/>
              </a:ext>
            </a:extLst>
          </a:blip>
          <a:srcRect/>
          <a:stretch>
            <a:fillRect/>
          </a:stretch>
        </p:blipFill>
        <p:spPr bwMode="auto">
          <a:xfrm>
            <a:off x="2297398" y="687060"/>
            <a:ext cx="1774466" cy="6602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m relacionada">
            <a:extLst>
              <a:ext uri="{FF2B5EF4-FFF2-40B4-BE49-F238E27FC236}">
                <a16:creationId xmlns:a16="http://schemas.microsoft.com/office/drawing/2014/main" id="{02D8392E-2AC1-4553-8C92-E69087905D7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7832" t="34596" r="17437" b="33205"/>
          <a:stretch/>
        </p:blipFill>
        <p:spPr bwMode="auto">
          <a:xfrm>
            <a:off x="3401219" y="2159970"/>
            <a:ext cx="3599243" cy="8888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m para pastelaria de santo antonio">
            <a:extLst>
              <a:ext uri="{FF2B5EF4-FFF2-40B4-BE49-F238E27FC236}">
                <a16:creationId xmlns:a16="http://schemas.microsoft.com/office/drawing/2014/main" id="{BBCA6E9D-5354-4725-AC29-AD8AE735D9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41706" y="3030624"/>
            <a:ext cx="2349251" cy="15625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sultado de imagem para lusa">
            <a:extLst>
              <a:ext uri="{FF2B5EF4-FFF2-40B4-BE49-F238E27FC236}">
                <a16:creationId xmlns:a16="http://schemas.microsoft.com/office/drawing/2014/main" id="{187BA17A-0DD9-4DE1-BB5E-F26E6B41CF93}"/>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4337"/>
          <a:stretch/>
        </p:blipFill>
        <p:spPr bwMode="auto">
          <a:xfrm>
            <a:off x="6427001" y="4548768"/>
            <a:ext cx="1673580" cy="160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part1">
            <a:extLst>
              <a:ext uri="{FF2B5EF4-FFF2-40B4-BE49-F238E27FC236}">
                <a16:creationId xmlns:a16="http://schemas.microsoft.com/office/drawing/2014/main" id="{BE5E422E-9B15-4CC7-9128-712D70F6D1E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63814" t="29508" r="2975" b="25660"/>
          <a:stretch/>
        </p:blipFill>
        <p:spPr bwMode="auto">
          <a:xfrm>
            <a:off x="265671" y="687060"/>
            <a:ext cx="2018475" cy="6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Resultado de imagem para rtp">
            <a:extLst>
              <a:ext uri="{FF2B5EF4-FFF2-40B4-BE49-F238E27FC236}">
                <a16:creationId xmlns:a16="http://schemas.microsoft.com/office/drawing/2014/main" id="{6BCC1B14-AE03-4277-8878-2909A320657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5988"/>
          <a:stretch/>
        </p:blipFill>
        <p:spPr bwMode="auto">
          <a:xfrm>
            <a:off x="7605778" y="3023508"/>
            <a:ext cx="2500321" cy="15612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esultado de imagem para alter solutions">
            <a:extLst>
              <a:ext uri="{FF2B5EF4-FFF2-40B4-BE49-F238E27FC236}">
                <a16:creationId xmlns:a16="http://schemas.microsoft.com/office/drawing/2014/main" id="{5801EA7E-D14C-4484-BAD3-6641D0E1B90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29337" y="1344603"/>
            <a:ext cx="4687660" cy="819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m para publico jornal">
            <a:extLst>
              <a:ext uri="{FF2B5EF4-FFF2-40B4-BE49-F238E27FC236}">
                <a16:creationId xmlns:a16="http://schemas.microsoft.com/office/drawing/2014/main" id="{B05E9842-86F6-4FC8-BE41-20C2B8E459D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8247" r="14241"/>
          <a:stretch/>
        </p:blipFill>
        <p:spPr bwMode="auto">
          <a:xfrm>
            <a:off x="278923" y="4589559"/>
            <a:ext cx="1601150" cy="155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05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AC58DC27-766B-4286-B6BA-55F9DEB505AD}"/>
              </a:ext>
            </a:extLst>
          </p:cNvPr>
          <p:cNvPicPr/>
          <p:nvPr/>
        </p:nvPicPr>
        <p:blipFill>
          <a:blip r:embed="rId2">
            <a:biLevel thresh="50000"/>
          </a:blip>
          <a:stretch/>
        </p:blipFill>
        <p:spPr>
          <a:xfrm>
            <a:off x="3724200" y="1035720"/>
            <a:ext cx="4445640" cy="4933440"/>
          </a:xfrm>
          <a:prstGeom prst="rect">
            <a:avLst/>
          </a:prstGeom>
          <a:ln>
            <a:noFill/>
          </a:ln>
        </p:spPr>
      </p:pic>
    </p:spTree>
    <p:extLst>
      <p:ext uri="{BB962C8B-B14F-4D97-AF65-F5344CB8AC3E}">
        <p14:creationId xmlns:p14="http://schemas.microsoft.com/office/powerpoint/2010/main" val="1440496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85F82FB2-BA11-4BDB-8E63-BE4188904304}"/>
              </a:ext>
            </a:extLst>
          </p:cNvPr>
          <p:cNvPicPr/>
          <p:nvPr/>
        </p:nvPicPr>
        <p:blipFill>
          <a:blip r:embed="rId2">
            <a:biLevel thresh="25000"/>
          </a:blip>
          <a:stretch/>
        </p:blipFill>
        <p:spPr>
          <a:xfrm>
            <a:off x="163184" y="1466640"/>
            <a:ext cx="2764080" cy="3067560"/>
          </a:xfrm>
          <a:prstGeom prst="rect">
            <a:avLst/>
          </a:prstGeom>
          <a:ln>
            <a:noFill/>
          </a:ln>
        </p:spPr>
      </p:pic>
      <p:sp>
        <p:nvSpPr>
          <p:cNvPr id="4" name="CustomShape 2">
            <a:extLst>
              <a:ext uri="{FF2B5EF4-FFF2-40B4-BE49-F238E27FC236}">
                <a16:creationId xmlns:a16="http://schemas.microsoft.com/office/drawing/2014/main" id="{2A798BF2-54B8-4F2B-A693-9C1350048F0A}"/>
              </a:ext>
            </a:extLst>
          </p:cNvPr>
          <p:cNvSpPr/>
          <p:nvPr/>
        </p:nvSpPr>
        <p:spPr>
          <a:xfrm flipV="1">
            <a:off x="0" y="3116880"/>
            <a:ext cx="416624"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 name="CustomShape 3">
            <a:extLst>
              <a:ext uri="{FF2B5EF4-FFF2-40B4-BE49-F238E27FC236}">
                <a16:creationId xmlns:a16="http://schemas.microsoft.com/office/drawing/2014/main" id="{2F12FC4F-FA30-4596-99EA-F3E47823B0C4}"/>
              </a:ext>
            </a:extLst>
          </p:cNvPr>
          <p:cNvSpPr/>
          <p:nvPr/>
        </p:nvSpPr>
        <p:spPr>
          <a:xfrm>
            <a:off x="2832944" y="3312360"/>
            <a:ext cx="1384200" cy="577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PT" sz="2000" b="1" strike="noStrike" spc="-1" dirty="0">
                <a:solidFill>
                  <a:srgbClr val="FFFFFF"/>
                </a:solidFill>
                <a:uFill>
                  <a:solidFill>
                    <a:srgbClr val="FFFFFF"/>
                  </a:solidFill>
                </a:uFill>
                <a:latin typeface="Calibri"/>
                <a:ea typeface="DejaVu Sans"/>
              </a:rPr>
              <a:t>2015/2016 </a:t>
            </a:r>
            <a:endParaRPr lang="pt-PT" sz="1800" b="0" strike="noStrike" spc="-1" dirty="0">
              <a:solidFill>
                <a:srgbClr val="000000"/>
              </a:solidFill>
              <a:uFill>
                <a:solidFill>
                  <a:srgbClr val="FFFFFF"/>
                </a:solidFill>
              </a:uFill>
              <a:latin typeface="Arial"/>
            </a:endParaRPr>
          </a:p>
          <a:p>
            <a:pPr algn="ctr">
              <a:lnSpc>
                <a:spcPct val="100000"/>
              </a:lnSpc>
            </a:pPr>
            <a:r>
              <a:rPr lang="pt-PT" sz="1200" spc="-1" dirty="0" smtClean="0">
                <a:solidFill>
                  <a:srgbClr val="FFFFFF"/>
                </a:solidFill>
                <a:uFill>
                  <a:solidFill>
                    <a:srgbClr val="FFFFFF"/>
                  </a:solidFill>
                </a:uFill>
                <a:latin typeface="Calibri"/>
              </a:rPr>
              <a:t>NGO’s Foundation</a:t>
            </a:r>
            <a:endParaRPr lang="pt-PT" sz="1800" b="0" strike="noStrike" spc="-1" dirty="0">
              <a:solidFill>
                <a:srgbClr val="000000"/>
              </a:solidFill>
              <a:uFill>
                <a:solidFill>
                  <a:srgbClr val="FFFFFF"/>
                </a:solidFill>
              </a:uFill>
              <a:latin typeface="Arial"/>
            </a:endParaRPr>
          </a:p>
        </p:txBody>
      </p:sp>
      <p:sp>
        <p:nvSpPr>
          <p:cNvPr id="6" name="CustomShape 4">
            <a:extLst>
              <a:ext uri="{FF2B5EF4-FFF2-40B4-BE49-F238E27FC236}">
                <a16:creationId xmlns:a16="http://schemas.microsoft.com/office/drawing/2014/main" id="{FBB9E971-D424-4CD9-AEED-CD22EBAB3E2D}"/>
              </a:ext>
            </a:extLst>
          </p:cNvPr>
          <p:cNvSpPr/>
          <p:nvPr/>
        </p:nvSpPr>
        <p:spPr>
          <a:xfrm>
            <a:off x="3386624" y="3043800"/>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 name="CustomShape 8">
            <a:extLst>
              <a:ext uri="{FF2B5EF4-FFF2-40B4-BE49-F238E27FC236}">
                <a16:creationId xmlns:a16="http://schemas.microsoft.com/office/drawing/2014/main" id="{5AD494EE-4766-4747-B79B-2F8F015F7D5F}"/>
              </a:ext>
            </a:extLst>
          </p:cNvPr>
          <p:cNvSpPr/>
          <p:nvPr/>
        </p:nvSpPr>
        <p:spPr>
          <a:xfrm>
            <a:off x="5564264" y="3328560"/>
            <a:ext cx="1382760" cy="759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PT" sz="2000" b="1" strike="noStrike" spc="-1" dirty="0">
                <a:solidFill>
                  <a:srgbClr val="FFFFFF"/>
                </a:solidFill>
                <a:uFill>
                  <a:solidFill>
                    <a:srgbClr val="FFFFFF"/>
                  </a:solidFill>
                </a:uFill>
                <a:latin typeface="Calibri"/>
                <a:ea typeface="DejaVu Sans"/>
              </a:rPr>
              <a:t>2016/2017 </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smtClean="0">
                <a:solidFill>
                  <a:srgbClr val="FFFFFF"/>
                </a:solidFill>
                <a:uFill>
                  <a:solidFill>
                    <a:srgbClr val="FFFFFF"/>
                  </a:solidFill>
                </a:uFill>
                <a:latin typeface="Calibri"/>
                <a:ea typeface="DejaVu Sans"/>
              </a:rPr>
              <a:t>Factory of Dreams</a:t>
            </a:r>
            <a:endParaRPr lang="pt-PT" sz="1800" b="0" strike="noStrike" spc="-1" dirty="0">
              <a:solidFill>
                <a:srgbClr val="000000"/>
              </a:solidFill>
              <a:uFill>
                <a:solidFill>
                  <a:srgbClr val="FFFFFF"/>
                </a:solidFill>
              </a:uFill>
              <a:latin typeface="Arial"/>
            </a:endParaRPr>
          </a:p>
        </p:txBody>
      </p:sp>
      <p:sp>
        <p:nvSpPr>
          <p:cNvPr id="8" name="CustomShape 9">
            <a:extLst>
              <a:ext uri="{FF2B5EF4-FFF2-40B4-BE49-F238E27FC236}">
                <a16:creationId xmlns:a16="http://schemas.microsoft.com/office/drawing/2014/main" id="{8CB36D7E-82B1-4445-B7FF-DF5A9F3E7758}"/>
              </a:ext>
            </a:extLst>
          </p:cNvPr>
          <p:cNvSpPr/>
          <p:nvPr/>
        </p:nvSpPr>
        <p:spPr>
          <a:xfrm>
            <a:off x="6081944" y="3035880"/>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 name="CustomShape 10">
            <a:extLst>
              <a:ext uri="{FF2B5EF4-FFF2-40B4-BE49-F238E27FC236}">
                <a16:creationId xmlns:a16="http://schemas.microsoft.com/office/drawing/2014/main" id="{6CF4EF93-D7E0-4C98-A787-063325E84F28}"/>
              </a:ext>
            </a:extLst>
          </p:cNvPr>
          <p:cNvSpPr/>
          <p:nvPr/>
        </p:nvSpPr>
        <p:spPr>
          <a:xfrm>
            <a:off x="8566220" y="3314384"/>
            <a:ext cx="1160280" cy="759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 ? </a:t>
            </a:r>
            <a:endParaRPr lang="pt-PT" sz="1800" b="0" strike="noStrike" spc="-1" dirty="0">
              <a:solidFill>
                <a:srgbClr val="000000"/>
              </a:solidFill>
              <a:uFill>
                <a:solidFill>
                  <a:srgbClr val="FFFFFF"/>
                </a:solidFill>
              </a:uFill>
              <a:latin typeface="Arial"/>
            </a:endParaRPr>
          </a:p>
          <a:p>
            <a:pPr algn="ctr"/>
            <a:r>
              <a:rPr lang="pt-PT" sz="1200" b="0" strike="noStrike" spc="-1" dirty="0" smtClean="0">
                <a:solidFill>
                  <a:srgbClr val="FFFFFF"/>
                </a:solidFill>
                <a:uFill>
                  <a:solidFill>
                    <a:srgbClr val="FFFFFF"/>
                  </a:solidFill>
                </a:uFill>
                <a:latin typeface="Calibri"/>
                <a:ea typeface="DejaVu Sans"/>
              </a:rPr>
              <a:t>Dreams’ chest</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smtClean="0">
                <a:solidFill>
                  <a:srgbClr val="FFFFFF"/>
                </a:solidFill>
                <a:uFill>
                  <a:solidFill>
                    <a:srgbClr val="FFFFFF"/>
                  </a:solidFill>
                </a:uFill>
                <a:latin typeface="Calibri"/>
                <a:ea typeface="DejaVu Sans"/>
              </a:rPr>
              <a:t>(</a:t>
            </a:r>
            <a:r>
              <a:rPr lang="pt-PT" sz="1200" spc="-1" dirty="0" smtClean="0">
                <a:solidFill>
                  <a:srgbClr val="FFFFFF"/>
                </a:solidFill>
                <a:uFill>
                  <a:solidFill>
                    <a:srgbClr val="FFFFFF"/>
                  </a:solidFill>
                </a:uFill>
                <a:latin typeface="Calibri"/>
                <a:ea typeface="DejaVu Sans"/>
              </a:rPr>
              <a:t>elder people</a:t>
            </a:r>
            <a:r>
              <a:rPr lang="pt-PT" sz="1200" b="0" strike="noStrike" spc="-1" dirty="0" smtClean="0">
                <a:solidFill>
                  <a:srgbClr val="FFFFFF"/>
                </a:solidFill>
                <a:uFill>
                  <a:solidFill>
                    <a:srgbClr val="FFFFFF"/>
                  </a:solidFill>
                </a:uFill>
                <a:latin typeface="Calibri"/>
                <a:ea typeface="DejaVu Sans"/>
              </a:rPr>
              <a:t>)</a:t>
            </a:r>
            <a:endParaRPr lang="pt-PT" sz="1800" b="0" strike="noStrike" spc="-1" dirty="0">
              <a:solidFill>
                <a:srgbClr val="000000"/>
              </a:solidFill>
              <a:uFill>
                <a:solidFill>
                  <a:srgbClr val="FFFFFF"/>
                </a:solidFill>
              </a:uFill>
              <a:latin typeface="Arial"/>
            </a:endParaRPr>
          </a:p>
        </p:txBody>
      </p:sp>
      <p:sp>
        <p:nvSpPr>
          <p:cNvPr id="10" name="CustomShape 11">
            <a:extLst>
              <a:ext uri="{FF2B5EF4-FFF2-40B4-BE49-F238E27FC236}">
                <a16:creationId xmlns:a16="http://schemas.microsoft.com/office/drawing/2014/main" id="{75D806F3-14D9-4D80-A693-8AE3697D193A}"/>
              </a:ext>
            </a:extLst>
          </p:cNvPr>
          <p:cNvSpPr/>
          <p:nvPr/>
        </p:nvSpPr>
        <p:spPr>
          <a:xfrm>
            <a:off x="8942040" y="305770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 name="CustomShape 12">
            <a:extLst>
              <a:ext uri="{FF2B5EF4-FFF2-40B4-BE49-F238E27FC236}">
                <a16:creationId xmlns:a16="http://schemas.microsoft.com/office/drawing/2014/main" id="{214D67CE-C9EB-4EEE-B082-C7BF3FB19C63}"/>
              </a:ext>
            </a:extLst>
          </p:cNvPr>
          <p:cNvSpPr/>
          <p:nvPr/>
        </p:nvSpPr>
        <p:spPr>
          <a:xfrm>
            <a:off x="9663500" y="3336344"/>
            <a:ext cx="1602360" cy="94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 ? </a:t>
            </a:r>
            <a:endParaRPr lang="pt-PT" sz="1800" b="0" strike="noStrike" spc="-1" dirty="0">
              <a:solidFill>
                <a:srgbClr val="000000"/>
              </a:solidFill>
              <a:uFill>
                <a:solidFill>
                  <a:srgbClr val="FFFFFF"/>
                </a:solidFill>
              </a:uFill>
              <a:latin typeface="Arial"/>
            </a:endParaRPr>
          </a:p>
          <a:p>
            <a:pPr algn="ctr"/>
            <a:r>
              <a:rPr lang="pt-PT" sz="1200" b="0" strike="noStrike" spc="-1" dirty="0" smtClean="0">
                <a:solidFill>
                  <a:srgbClr val="FFFFFF"/>
                </a:solidFill>
                <a:uFill>
                  <a:solidFill>
                    <a:srgbClr val="FFFFFF"/>
                  </a:solidFill>
                </a:uFill>
                <a:latin typeface="Calibri"/>
                <a:ea typeface="DejaVu Sans"/>
              </a:rPr>
              <a:t>Adventure Barracks</a:t>
            </a:r>
          </a:p>
          <a:p>
            <a:pPr algn="ctr"/>
            <a:r>
              <a:rPr lang="pt-PT" sz="1200" spc="-1" dirty="0" smtClean="0">
                <a:solidFill>
                  <a:srgbClr val="FFFFFF"/>
                </a:solidFill>
                <a:uFill>
                  <a:solidFill>
                    <a:srgbClr val="FFFFFF"/>
                  </a:solidFill>
                </a:uFill>
                <a:latin typeface="Calibri"/>
              </a:rPr>
              <a:t>(Closed Holiday Camp)</a:t>
            </a:r>
            <a:endParaRPr lang="pt-PT" sz="1800" b="0" strike="noStrike" spc="-1" dirty="0">
              <a:solidFill>
                <a:srgbClr val="000000"/>
              </a:solidFill>
              <a:uFill>
                <a:solidFill>
                  <a:srgbClr val="FFFFFF"/>
                </a:solidFill>
              </a:uFill>
              <a:latin typeface="Arial"/>
            </a:endParaRPr>
          </a:p>
        </p:txBody>
      </p:sp>
      <p:sp>
        <p:nvSpPr>
          <p:cNvPr id="12" name="CustomShape 13">
            <a:extLst>
              <a:ext uri="{FF2B5EF4-FFF2-40B4-BE49-F238E27FC236}">
                <a16:creationId xmlns:a16="http://schemas.microsoft.com/office/drawing/2014/main" id="{E9BEA149-D92F-4D08-9E56-47237E7BD43B}"/>
              </a:ext>
            </a:extLst>
          </p:cNvPr>
          <p:cNvSpPr/>
          <p:nvPr/>
        </p:nvSpPr>
        <p:spPr>
          <a:xfrm>
            <a:off x="10260720" y="303358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3" name="Picture 27">
            <a:extLst>
              <a:ext uri="{FF2B5EF4-FFF2-40B4-BE49-F238E27FC236}">
                <a16:creationId xmlns:a16="http://schemas.microsoft.com/office/drawing/2014/main" id="{8AB3A918-D042-4A48-B276-04844ECE7123}"/>
              </a:ext>
            </a:extLst>
          </p:cNvPr>
          <p:cNvPicPr/>
          <p:nvPr/>
        </p:nvPicPr>
        <p:blipFill>
          <a:blip r:embed="rId3">
            <a:biLevel thresh="25000"/>
          </a:blip>
          <a:stretch/>
        </p:blipFill>
        <p:spPr>
          <a:xfrm>
            <a:off x="9886680" y="2038544"/>
            <a:ext cx="1023840" cy="1023840"/>
          </a:xfrm>
          <a:prstGeom prst="rect">
            <a:avLst/>
          </a:prstGeom>
          <a:ln>
            <a:noFill/>
          </a:ln>
        </p:spPr>
      </p:pic>
      <p:pic>
        <p:nvPicPr>
          <p:cNvPr id="14" name="Picture 29">
            <a:extLst>
              <a:ext uri="{FF2B5EF4-FFF2-40B4-BE49-F238E27FC236}">
                <a16:creationId xmlns:a16="http://schemas.microsoft.com/office/drawing/2014/main" id="{8A238C24-D6AD-4806-A469-B759A48E1D3F}"/>
              </a:ext>
            </a:extLst>
          </p:cNvPr>
          <p:cNvPicPr/>
          <p:nvPr/>
        </p:nvPicPr>
        <p:blipFill>
          <a:blip r:embed="rId4">
            <a:biLevel thresh="25000"/>
          </a:blip>
          <a:stretch/>
        </p:blipFill>
        <p:spPr>
          <a:xfrm>
            <a:off x="8547120" y="2055464"/>
            <a:ext cx="1065240" cy="1065240"/>
          </a:xfrm>
          <a:prstGeom prst="rect">
            <a:avLst/>
          </a:prstGeom>
          <a:ln>
            <a:noFill/>
          </a:ln>
        </p:spPr>
      </p:pic>
      <p:pic>
        <p:nvPicPr>
          <p:cNvPr id="15" name="Picture 63">
            <a:extLst>
              <a:ext uri="{FF2B5EF4-FFF2-40B4-BE49-F238E27FC236}">
                <a16:creationId xmlns:a16="http://schemas.microsoft.com/office/drawing/2014/main" id="{A1AC64E6-3E0C-47CF-B9EB-D5F7ECD4F3FF}"/>
              </a:ext>
            </a:extLst>
          </p:cNvPr>
          <p:cNvPicPr/>
          <p:nvPr/>
        </p:nvPicPr>
        <p:blipFill>
          <a:blip r:embed="rId5">
            <a:biLevel thresh="25000"/>
          </a:blip>
          <a:stretch/>
        </p:blipFill>
        <p:spPr>
          <a:xfrm>
            <a:off x="11018160" y="2038544"/>
            <a:ext cx="1203840" cy="1203840"/>
          </a:xfrm>
          <a:prstGeom prst="rect">
            <a:avLst/>
          </a:prstGeom>
          <a:ln>
            <a:noFill/>
          </a:ln>
        </p:spPr>
      </p:pic>
      <p:sp>
        <p:nvSpPr>
          <p:cNvPr id="16" name="CustomShape 14">
            <a:extLst>
              <a:ext uri="{FF2B5EF4-FFF2-40B4-BE49-F238E27FC236}">
                <a16:creationId xmlns:a16="http://schemas.microsoft.com/office/drawing/2014/main" id="{A1F372B1-0CE0-4BEA-9459-E15A7197024A}"/>
              </a:ext>
            </a:extLst>
          </p:cNvPr>
          <p:cNvSpPr/>
          <p:nvPr/>
        </p:nvSpPr>
        <p:spPr>
          <a:xfrm>
            <a:off x="11273760" y="3372344"/>
            <a:ext cx="894960" cy="94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pt-PT" sz="2000" b="1" strike="noStrike" spc="-1" dirty="0">
                <a:solidFill>
                  <a:srgbClr val="FFFFFF"/>
                </a:solidFill>
                <a:uFill>
                  <a:solidFill>
                    <a:srgbClr val="FFFFFF"/>
                  </a:solidFill>
                </a:uFill>
                <a:latin typeface="Calibri"/>
                <a:ea typeface="DejaVu Sans"/>
              </a:rPr>
              <a:t>20.. ? </a:t>
            </a:r>
            <a:endParaRPr lang="pt-PT" sz="1800" b="0" strike="noStrike" spc="-1" dirty="0">
              <a:solidFill>
                <a:srgbClr val="000000"/>
              </a:solidFill>
              <a:uFill>
                <a:solidFill>
                  <a:srgbClr val="FFFFFF"/>
                </a:solidFill>
              </a:uFill>
              <a:latin typeface="Arial"/>
            </a:endParaRPr>
          </a:p>
          <a:p>
            <a:r>
              <a:rPr lang="pt-PT" sz="1200" b="0" strike="noStrike" spc="-1" dirty="0">
                <a:solidFill>
                  <a:srgbClr val="FFFFFF"/>
                </a:solidFill>
                <a:uFill>
                  <a:solidFill>
                    <a:srgbClr val="FFFFFF"/>
                  </a:solidFill>
                </a:uFill>
                <a:latin typeface="Calibri"/>
                <a:ea typeface="DejaVu Sans"/>
              </a:rPr>
              <a:t>Porto Mar</a:t>
            </a:r>
            <a:endParaRPr lang="pt-PT" sz="1800" b="0" strike="noStrike" spc="-1" dirty="0">
              <a:solidFill>
                <a:srgbClr val="000000"/>
              </a:solidFill>
              <a:uFill>
                <a:solidFill>
                  <a:srgbClr val="FFFFFF"/>
                </a:solidFill>
              </a:uFill>
              <a:latin typeface="Arial"/>
            </a:endParaRPr>
          </a:p>
          <a:p>
            <a:r>
              <a:rPr lang="pt-PT" sz="1200" b="0" strike="noStrike" spc="-1" dirty="0">
                <a:solidFill>
                  <a:srgbClr val="FFFFFF"/>
                </a:solidFill>
                <a:uFill>
                  <a:solidFill>
                    <a:srgbClr val="FFFFFF"/>
                  </a:solidFill>
                </a:uFill>
                <a:latin typeface="Calibri"/>
                <a:ea typeface="DejaVu Sans"/>
              </a:rPr>
              <a:t>Cabo Verde</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smtClean="0">
                <a:solidFill>
                  <a:srgbClr val="FFFFFF"/>
                </a:solidFill>
                <a:uFill>
                  <a:solidFill>
                    <a:srgbClr val="FFFFFF"/>
                  </a:solidFill>
                </a:uFill>
                <a:latin typeface="Calibri"/>
                <a:ea typeface="DejaVu Sans"/>
              </a:rPr>
              <a:t>(NGDO)</a:t>
            </a:r>
            <a:endParaRPr lang="pt-PT" sz="1800" b="0" strike="noStrike" spc="-1" dirty="0">
              <a:solidFill>
                <a:srgbClr val="000000"/>
              </a:solidFill>
              <a:uFill>
                <a:solidFill>
                  <a:srgbClr val="FFFFFF"/>
                </a:solidFill>
              </a:uFill>
              <a:latin typeface="Arial"/>
            </a:endParaRPr>
          </a:p>
        </p:txBody>
      </p:sp>
      <p:sp>
        <p:nvSpPr>
          <p:cNvPr id="17" name="CustomShape 15">
            <a:extLst>
              <a:ext uri="{FF2B5EF4-FFF2-40B4-BE49-F238E27FC236}">
                <a16:creationId xmlns:a16="http://schemas.microsoft.com/office/drawing/2014/main" id="{67ED4748-CD47-4ECE-A3CB-9F9803F4A34F}"/>
              </a:ext>
            </a:extLst>
          </p:cNvPr>
          <p:cNvSpPr/>
          <p:nvPr/>
        </p:nvSpPr>
        <p:spPr>
          <a:xfrm>
            <a:off x="11547360" y="303358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0" name="Picture 8">
            <a:extLst>
              <a:ext uri="{FF2B5EF4-FFF2-40B4-BE49-F238E27FC236}">
                <a16:creationId xmlns:a16="http://schemas.microsoft.com/office/drawing/2014/main" id="{9E578F9A-45A3-4B6C-985E-14DBA8F8F2CA}"/>
              </a:ext>
            </a:extLst>
          </p:cNvPr>
          <p:cNvPicPr/>
          <p:nvPr/>
        </p:nvPicPr>
        <p:blipFill>
          <a:blip r:embed="rId6">
            <a:biLevel thresh="25000"/>
          </a:blip>
          <a:stretch/>
        </p:blipFill>
        <p:spPr>
          <a:xfrm>
            <a:off x="4189064" y="2016000"/>
            <a:ext cx="1190880" cy="1190880"/>
          </a:xfrm>
          <a:prstGeom prst="rect">
            <a:avLst/>
          </a:prstGeom>
          <a:ln>
            <a:noFill/>
          </a:ln>
        </p:spPr>
      </p:pic>
      <p:sp>
        <p:nvSpPr>
          <p:cNvPr id="21" name="CustomShape 18">
            <a:extLst>
              <a:ext uri="{FF2B5EF4-FFF2-40B4-BE49-F238E27FC236}">
                <a16:creationId xmlns:a16="http://schemas.microsoft.com/office/drawing/2014/main" id="{07B85D6F-1F90-4382-BBD2-87678770EF13}"/>
              </a:ext>
            </a:extLst>
          </p:cNvPr>
          <p:cNvSpPr/>
          <p:nvPr/>
        </p:nvSpPr>
        <p:spPr>
          <a:xfrm>
            <a:off x="4082144" y="3312360"/>
            <a:ext cx="1476000" cy="759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2016 </a:t>
            </a:r>
            <a:endParaRPr lang="pt-PT" sz="1800" b="0" strike="noStrike" spc="-1" dirty="0">
              <a:solidFill>
                <a:srgbClr val="000000"/>
              </a:solidFill>
              <a:uFill>
                <a:solidFill>
                  <a:srgbClr val="FFFFFF"/>
                </a:solidFill>
              </a:uFill>
              <a:latin typeface="Arial"/>
            </a:endParaRPr>
          </a:p>
          <a:p>
            <a:pPr algn="ctr"/>
            <a:r>
              <a:rPr lang="pt-PT" sz="1200" b="0" strike="noStrike" spc="-1" dirty="0" smtClean="0">
                <a:solidFill>
                  <a:srgbClr val="FFFFFF"/>
                </a:solidFill>
                <a:uFill>
                  <a:solidFill>
                    <a:srgbClr val="FFFFFF"/>
                  </a:solidFill>
                </a:uFill>
                <a:latin typeface="Calibri"/>
                <a:ea typeface="DejaVu Sans"/>
              </a:rPr>
              <a:t>Open Holiday</a:t>
            </a:r>
            <a:endParaRPr lang="pt-PT" sz="1800" b="0" strike="noStrike" spc="-1" dirty="0">
              <a:solidFill>
                <a:srgbClr val="000000"/>
              </a:solidFill>
              <a:uFill>
                <a:solidFill>
                  <a:srgbClr val="FFFFFF"/>
                </a:solidFill>
              </a:uFill>
              <a:latin typeface="Arial"/>
            </a:endParaRPr>
          </a:p>
          <a:p>
            <a:pPr algn="ctr">
              <a:lnSpc>
                <a:spcPct val="100000"/>
              </a:lnSpc>
            </a:pPr>
            <a:r>
              <a:rPr lang="pt-PT" sz="1200" spc="-1" dirty="0" smtClean="0">
                <a:solidFill>
                  <a:srgbClr val="FFFFFF"/>
                </a:solidFill>
                <a:uFill>
                  <a:solidFill>
                    <a:srgbClr val="FFFFFF"/>
                  </a:solidFill>
                </a:uFill>
                <a:latin typeface="Calibri"/>
                <a:ea typeface="DejaVu Sans"/>
              </a:rPr>
              <a:t>Camp (with </a:t>
            </a:r>
            <a:r>
              <a:rPr lang="pt-PT" sz="1200" spc="-1" dirty="0">
                <a:solidFill>
                  <a:srgbClr val="FFFFFF"/>
                </a:solidFill>
                <a:uFill>
                  <a:solidFill>
                    <a:srgbClr val="FFFFFF"/>
                  </a:solidFill>
                </a:uFill>
                <a:latin typeface="Calibri"/>
                <a:ea typeface="DejaVu Sans"/>
              </a:rPr>
              <a:t/>
            </a:r>
            <a:br>
              <a:rPr lang="pt-PT" sz="1200" spc="-1" dirty="0">
                <a:solidFill>
                  <a:srgbClr val="FFFFFF"/>
                </a:solidFill>
                <a:uFill>
                  <a:solidFill>
                    <a:srgbClr val="FFFFFF"/>
                  </a:solidFill>
                </a:uFill>
                <a:latin typeface="Calibri"/>
                <a:ea typeface="DejaVu Sans"/>
              </a:rPr>
            </a:br>
            <a:r>
              <a:rPr lang="pt-PT" sz="1200" b="0" strike="noStrike" spc="-1" dirty="0" smtClean="0">
                <a:solidFill>
                  <a:srgbClr val="FFFFFF"/>
                </a:solidFill>
                <a:uFill>
                  <a:solidFill>
                    <a:srgbClr val="FFFFFF"/>
                  </a:solidFill>
                </a:uFill>
                <a:latin typeface="Calibri"/>
                <a:ea typeface="DejaVu Sans"/>
              </a:rPr>
              <a:t>IPDJ license)</a:t>
            </a:r>
            <a:endParaRPr lang="pt-PT" sz="1800" b="0" strike="noStrike" spc="-1" dirty="0">
              <a:solidFill>
                <a:srgbClr val="000000"/>
              </a:solidFill>
              <a:uFill>
                <a:solidFill>
                  <a:srgbClr val="FFFFFF"/>
                </a:solidFill>
              </a:uFill>
              <a:latin typeface="Arial"/>
            </a:endParaRPr>
          </a:p>
        </p:txBody>
      </p:sp>
      <p:sp>
        <p:nvSpPr>
          <p:cNvPr id="22" name="CustomShape 19">
            <a:extLst>
              <a:ext uri="{FF2B5EF4-FFF2-40B4-BE49-F238E27FC236}">
                <a16:creationId xmlns:a16="http://schemas.microsoft.com/office/drawing/2014/main" id="{DB5B71C1-74EE-48E0-9F8F-8895C635F2CF}"/>
              </a:ext>
            </a:extLst>
          </p:cNvPr>
          <p:cNvSpPr/>
          <p:nvPr/>
        </p:nvSpPr>
        <p:spPr>
          <a:xfrm>
            <a:off x="4682624" y="3043800"/>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3" name="Picture 66">
            <a:extLst>
              <a:ext uri="{FF2B5EF4-FFF2-40B4-BE49-F238E27FC236}">
                <a16:creationId xmlns:a16="http://schemas.microsoft.com/office/drawing/2014/main" id="{993B1341-FFDF-485E-A3E3-97157D64A26C}"/>
              </a:ext>
            </a:extLst>
          </p:cNvPr>
          <p:cNvPicPr/>
          <p:nvPr/>
        </p:nvPicPr>
        <p:blipFill>
          <a:blip r:embed="rId2">
            <a:biLevel thresh="25000"/>
          </a:blip>
          <a:stretch/>
        </p:blipFill>
        <p:spPr>
          <a:xfrm>
            <a:off x="3161624" y="2197800"/>
            <a:ext cx="748080" cy="830160"/>
          </a:xfrm>
          <a:prstGeom prst="rect">
            <a:avLst/>
          </a:prstGeom>
          <a:ln>
            <a:noFill/>
          </a:ln>
        </p:spPr>
      </p:pic>
      <p:pic>
        <p:nvPicPr>
          <p:cNvPr id="24" name="Picture 6">
            <a:extLst>
              <a:ext uri="{FF2B5EF4-FFF2-40B4-BE49-F238E27FC236}">
                <a16:creationId xmlns:a16="http://schemas.microsoft.com/office/drawing/2014/main" id="{46C15E14-02E6-4D5F-8EB5-B14CABCDFF6A}"/>
              </a:ext>
            </a:extLst>
          </p:cNvPr>
          <p:cNvPicPr/>
          <p:nvPr/>
        </p:nvPicPr>
        <p:blipFill>
          <a:blip r:embed="rId7"/>
          <a:stretch/>
        </p:blipFill>
        <p:spPr>
          <a:xfrm>
            <a:off x="7224944" y="2125800"/>
            <a:ext cx="679680" cy="679680"/>
          </a:xfrm>
          <a:prstGeom prst="rect">
            <a:avLst/>
          </a:prstGeom>
          <a:ln>
            <a:noFill/>
          </a:ln>
        </p:spPr>
      </p:pic>
      <p:sp>
        <p:nvSpPr>
          <p:cNvPr id="25" name="CustomShape 20">
            <a:extLst>
              <a:ext uri="{FF2B5EF4-FFF2-40B4-BE49-F238E27FC236}">
                <a16:creationId xmlns:a16="http://schemas.microsoft.com/office/drawing/2014/main" id="{5BDEE09F-A3E4-4492-83C1-E654AC1C2F4D}"/>
              </a:ext>
            </a:extLst>
          </p:cNvPr>
          <p:cNvSpPr/>
          <p:nvPr/>
        </p:nvSpPr>
        <p:spPr>
          <a:xfrm>
            <a:off x="7210904" y="2700000"/>
            <a:ext cx="761040" cy="317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PT" sz="1500" b="1" strike="noStrike" spc="-1">
                <a:solidFill>
                  <a:srgbClr val="000000"/>
                </a:solidFill>
                <a:uFill>
                  <a:solidFill>
                    <a:srgbClr val="FFFFFF"/>
                  </a:solidFill>
                </a:uFill>
                <a:latin typeface="Calibri"/>
                <a:ea typeface="DejaVu Sans"/>
              </a:rPr>
              <a:t>R.I.C.O.</a:t>
            </a:r>
            <a:endParaRPr lang="pt-PT" sz="1800" b="0" strike="noStrike" spc="-1">
              <a:solidFill>
                <a:srgbClr val="000000"/>
              </a:solidFill>
              <a:uFill>
                <a:solidFill>
                  <a:srgbClr val="FFFFFF"/>
                </a:solidFill>
              </a:uFill>
              <a:latin typeface="Arial"/>
            </a:endParaRPr>
          </a:p>
        </p:txBody>
      </p:sp>
      <p:sp>
        <p:nvSpPr>
          <p:cNvPr id="26" name="CustomShape 22">
            <a:extLst>
              <a:ext uri="{FF2B5EF4-FFF2-40B4-BE49-F238E27FC236}">
                <a16:creationId xmlns:a16="http://schemas.microsoft.com/office/drawing/2014/main" id="{6A46DCD6-EC35-47E1-9CA6-DF02B41486D1}"/>
              </a:ext>
            </a:extLst>
          </p:cNvPr>
          <p:cNvSpPr/>
          <p:nvPr/>
        </p:nvSpPr>
        <p:spPr>
          <a:xfrm>
            <a:off x="7023344" y="3292560"/>
            <a:ext cx="1108440" cy="94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r>
              <a:rPr lang="pt-PT" sz="2000" b="1" strike="noStrike" spc="-1" dirty="0">
                <a:solidFill>
                  <a:srgbClr val="FFFFFF"/>
                </a:solidFill>
                <a:uFill>
                  <a:solidFill>
                    <a:srgbClr val="FFFFFF"/>
                  </a:solidFill>
                </a:uFill>
                <a:latin typeface="Calibri"/>
                <a:ea typeface="DejaVu Sans"/>
              </a:rPr>
              <a:t>2017</a:t>
            </a:r>
            <a:endParaRPr lang="pt-PT" sz="1800" b="0" strike="noStrike" spc="-1" dirty="0">
              <a:solidFill>
                <a:srgbClr val="000000"/>
              </a:solidFill>
              <a:uFill>
                <a:solidFill>
                  <a:srgbClr val="FFFFFF"/>
                </a:solidFill>
              </a:uFill>
              <a:latin typeface="Arial"/>
            </a:endParaRPr>
          </a:p>
          <a:p>
            <a:pPr algn="ctr"/>
            <a:r>
              <a:rPr lang="pt-PT" sz="1200" b="0" strike="noStrike" spc="-1" dirty="0" smtClean="0">
                <a:solidFill>
                  <a:srgbClr val="FFFFFF"/>
                </a:solidFill>
                <a:uFill>
                  <a:solidFill>
                    <a:srgbClr val="FFFFFF"/>
                  </a:solidFill>
                </a:uFill>
                <a:latin typeface="Calibri"/>
                <a:ea typeface="DejaVu Sans"/>
              </a:rPr>
              <a:t>Dog Rescue and </a:t>
            </a:r>
          </a:p>
          <a:p>
            <a:pPr algn="ctr"/>
            <a:r>
              <a:rPr lang="pt-PT" sz="1200" spc="-1" dirty="0" smtClean="0">
                <a:solidFill>
                  <a:srgbClr val="FFFFFF"/>
                </a:solidFill>
                <a:uFill>
                  <a:solidFill>
                    <a:srgbClr val="FFFFFF"/>
                  </a:solidFill>
                </a:uFill>
                <a:latin typeface="Calibri"/>
                <a:ea typeface="DejaVu Sans"/>
              </a:rPr>
              <a:t>I</a:t>
            </a:r>
            <a:r>
              <a:rPr lang="pt-PT" sz="1200" b="0" strike="noStrike" spc="-1" dirty="0" smtClean="0">
                <a:solidFill>
                  <a:srgbClr val="FFFFFF"/>
                </a:solidFill>
                <a:uFill>
                  <a:solidFill>
                    <a:srgbClr val="FFFFFF"/>
                  </a:solidFill>
                </a:uFill>
                <a:latin typeface="Calibri"/>
                <a:ea typeface="DejaVu Sans"/>
              </a:rPr>
              <a:t>ntervention</a:t>
            </a:r>
            <a:endParaRPr lang="pt-PT" sz="1800" b="0" strike="noStrike" spc="-1" dirty="0">
              <a:solidFill>
                <a:srgbClr val="000000"/>
              </a:solidFill>
              <a:uFill>
                <a:solidFill>
                  <a:srgbClr val="FFFFFF"/>
                </a:solidFill>
              </a:uFill>
              <a:latin typeface="Arial"/>
            </a:endParaRPr>
          </a:p>
          <a:p>
            <a:pPr algn="ctr">
              <a:lnSpc>
                <a:spcPct val="100000"/>
              </a:lnSpc>
            </a:pPr>
            <a:r>
              <a:rPr lang="pt-PT" sz="1200" b="0" strike="noStrike" spc="-1" dirty="0" smtClean="0">
                <a:solidFill>
                  <a:srgbClr val="FFFFFF"/>
                </a:solidFill>
                <a:uFill>
                  <a:solidFill>
                    <a:srgbClr val="FFFFFF"/>
                  </a:solidFill>
                </a:uFill>
                <a:latin typeface="Calibri"/>
                <a:ea typeface="DejaVu Sans"/>
              </a:rPr>
              <a:t>And others</a:t>
            </a:r>
            <a:endParaRPr lang="pt-PT" sz="1800" b="0" strike="noStrike" spc="-1" dirty="0">
              <a:solidFill>
                <a:srgbClr val="000000"/>
              </a:solidFill>
              <a:uFill>
                <a:solidFill>
                  <a:srgbClr val="FFFFFF"/>
                </a:solidFill>
              </a:uFill>
              <a:latin typeface="Arial"/>
            </a:endParaRPr>
          </a:p>
        </p:txBody>
      </p:sp>
      <p:cxnSp>
        <p:nvCxnSpPr>
          <p:cNvPr id="27" name="Straight Connector 2">
            <a:extLst>
              <a:ext uri="{FF2B5EF4-FFF2-40B4-BE49-F238E27FC236}">
                <a16:creationId xmlns:a16="http://schemas.microsoft.com/office/drawing/2014/main" id="{2585338D-4CA8-49AD-A7F2-33B7B47FC586}"/>
              </a:ext>
            </a:extLst>
          </p:cNvPr>
          <p:cNvCxnSpPr/>
          <p:nvPr/>
        </p:nvCxnSpPr>
        <p:spPr>
          <a:xfrm>
            <a:off x="8679640" y="3161519"/>
            <a:ext cx="3276000" cy="0"/>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Arrow Connector 4">
            <a:extLst>
              <a:ext uri="{FF2B5EF4-FFF2-40B4-BE49-F238E27FC236}">
                <a16:creationId xmlns:a16="http://schemas.microsoft.com/office/drawing/2014/main" id="{A26E860B-5808-4697-9DA7-2A6B8EA6CBB8}"/>
              </a:ext>
            </a:extLst>
          </p:cNvPr>
          <p:cNvCxnSpPr>
            <a:cxnSpLocks/>
          </p:cNvCxnSpPr>
          <p:nvPr/>
        </p:nvCxnSpPr>
        <p:spPr>
          <a:xfrm flipV="1">
            <a:off x="2579640" y="3170880"/>
            <a:ext cx="5769230" cy="544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CustomShape 9">
            <a:extLst>
              <a:ext uri="{FF2B5EF4-FFF2-40B4-BE49-F238E27FC236}">
                <a16:creationId xmlns:a16="http://schemas.microsoft.com/office/drawing/2014/main" id="{83221E7E-F170-4174-93B9-94D8DF544F31}"/>
              </a:ext>
            </a:extLst>
          </p:cNvPr>
          <p:cNvSpPr/>
          <p:nvPr/>
        </p:nvSpPr>
        <p:spPr>
          <a:xfrm>
            <a:off x="7426904" y="3030224"/>
            <a:ext cx="275760" cy="247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0" name="Picture 66">
            <a:extLst>
              <a:ext uri="{FF2B5EF4-FFF2-40B4-BE49-F238E27FC236}">
                <a16:creationId xmlns:a16="http://schemas.microsoft.com/office/drawing/2014/main" id="{12CD4FBC-11C5-4E06-A589-6604BA59966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98184" y="1876360"/>
            <a:ext cx="1043280" cy="1043280"/>
          </a:xfrm>
          <a:prstGeom prst="rect">
            <a:avLst/>
          </a:prstGeom>
        </p:spPr>
      </p:pic>
    </p:spTree>
    <p:extLst>
      <p:ext uri="{BB962C8B-B14F-4D97-AF65-F5344CB8AC3E}">
        <p14:creationId xmlns:p14="http://schemas.microsoft.com/office/powerpoint/2010/main" val="5222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960E8-62F0-46B1-815F-9C7A10D36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aixaDeTexto 119">
            <a:extLst>
              <a:ext uri="{FF2B5EF4-FFF2-40B4-BE49-F238E27FC236}">
                <a16:creationId xmlns:a16="http://schemas.microsoft.com/office/drawing/2014/main" id="{8288A941-B62F-4D12-B802-528DC8FC037F}"/>
              </a:ext>
            </a:extLst>
          </p:cNvPr>
          <p:cNvSpPr txBox="1"/>
          <p:nvPr/>
        </p:nvSpPr>
        <p:spPr>
          <a:xfrm>
            <a:off x="1958505" y="2440970"/>
            <a:ext cx="8565295" cy="1107996"/>
          </a:xfrm>
          <a:prstGeom prst="rect">
            <a:avLst/>
          </a:prstGeom>
          <a:noFill/>
        </p:spPr>
        <p:txBody>
          <a:bodyPr wrap="none" rtlCol="0">
            <a:spAutoFit/>
          </a:bodyPr>
          <a:lstStyle/>
          <a:p>
            <a:pPr algn="ctr"/>
            <a:r>
              <a:rPr lang="pt-PT" sz="6600" dirty="0" smtClean="0">
                <a:solidFill>
                  <a:schemeClr val="bg1"/>
                </a:solidFill>
                <a:latin typeface="AR CARTER" panose="02000000000000000000" pitchFamily="2" charset="0"/>
              </a:rPr>
              <a:t>THE </a:t>
            </a:r>
            <a:r>
              <a:rPr lang="pt-PT" sz="6600" dirty="0" smtClean="0">
                <a:solidFill>
                  <a:schemeClr val="tx1">
                    <a:lumMod val="95000"/>
                    <a:lumOff val="5000"/>
                  </a:schemeClr>
                </a:solidFill>
                <a:latin typeface="AR CARTER" panose="02000000000000000000" pitchFamily="2" charset="0"/>
              </a:rPr>
              <a:t>FACTORY OF DREAMS</a:t>
            </a:r>
            <a:endParaRPr lang="pt-PT" sz="6600" dirty="0">
              <a:solidFill>
                <a:schemeClr val="tx1">
                  <a:lumMod val="95000"/>
                  <a:lumOff val="5000"/>
                </a:schemeClr>
              </a:solidFill>
              <a:latin typeface="AR CARTER" panose="02000000000000000000" pitchFamily="2" charset="0"/>
            </a:endParaRPr>
          </a:p>
        </p:txBody>
      </p:sp>
      <p:sp>
        <p:nvSpPr>
          <p:cNvPr id="3" name="CaixaDeTexto 2">
            <a:extLst>
              <a:ext uri="{FF2B5EF4-FFF2-40B4-BE49-F238E27FC236}">
                <a16:creationId xmlns:a16="http://schemas.microsoft.com/office/drawing/2014/main" id="{B5460B68-0A3E-44FD-B75B-36396A4935AD}"/>
              </a:ext>
            </a:extLst>
          </p:cNvPr>
          <p:cNvSpPr txBox="1"/>
          <p:nvPr/>
        </p:nvSpPr>
        <p:spPr>
          <a:xfrm>
            <a:off x="2886936" y="3429000"/>
            <a:ext cx="7442615" cy="584775"/>
          </a:xfrm>
          <a:prstGeom prst="rect">
            <a:avLst/>
          </a:prstGeom>
          <a:noFill/>
        </p:spPr>
        <p:txBody>
          <a:bodyPr wrap="none" rtlCol="0">
            <a:spAutoFit/>
          </a:bodyPr>
          <a:lstStyle/>
          <a:p>
            <a:pPr algn="ctr"/>
            <a:r>
              <a:rPr lang="pt-PT" sz="3200" dirty="0">
                <a:solidFill>
                  <a:schemeClr val="bg1"/>
                </a:solidFill>
                <a:latin typeface="AR CARTER" panose="02000000000000000000" pitchFamily="2" charset="0"/>
              </a:rPr>
              <a:t>… </a:t>
            </a:r>
            <a:r>
              <a:rPr lang="pt-PT" sz="3200" dirty="0" smtClean="0">
                <a:solidFill>
                  <a:schemeClr val="bg1"/>
                </a:solidFill>
                <a:latin typeface="AR CARTER" panose="02000000000000000000" pitchFamily="2" charset="0"/>
              </a:rPr>
              <a:t>BY THE TESTIMONY OF SOME VOLUNTEERS</a:t>
            </a:r>
            <a:endParaRPr lang="pt-PT" sz="32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280842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235131" y="86916"/>
            <a:ext cx="11756571" cy="5401479"/>
          </a:xfrm>
          <a:prstGeom prst="rect">
            <a:avLst/>
          </a:prstGeom>
          <a:noFill/>
        </p:spPr>
        <p:txBody>
          <a:bodyPr wrap="square" rtlCol="0">
            <a:spAutoFit/>
          </a:bodyPr>
          <a:lstStyle/>
          <a:p>
            <a:pPr algn="just"/>
            <a:r>
              <a:rPr lang="en-US" sz="1500" dirty="0">
                <a:latin typeface="AR CARTER" panose="02000000000000000000" pitchFamily="2" charset="0"/>
                <a:cs typeface="Calibri" panose="020F0502020204030204" pitchFamily="34" charset="0"/>
              </a:rPr>
              <a:t>“The first contact that I had with 2nd Torrão neighborhood, an illegal neighborhood where around 200 children live, was in 2016 and it was consequently, my first contact with Cova do Mar Association.</a:t>
            </a:r>
          </a:p>
          <a:p>
            <a:pPr algn="just"/>
            <a:endParaRPr lang="pt-PT" sz="1500" dirty="0">
              <a:latin typeface="AR CARTER" panose="02000000000000000000" pitchFamily="2" charset="0"/>
              <a:cs typeface="Calibri" panose="020F0502020204030204" pitchFamily="34" charset="0"/>
            </a:endParaRPr>
          </a:p>
          <a:p>
            <a:pPr algn="just"/>
            <a:r>
              <a:rPr lang="en-US" sz="1500" dirty="0">
                <a:latin typeface="AR CARTER" panose="02000000000000000000" pitchFamily="2" charset="0"/>
                <a:cs typeface="Calibri" panose="020F0502020204030204" pitchFamily="34" charset="0"/>
              </a:rPr>
              <a:t>In first place, it is important to refer that it is a neighborhood with precarious houses built next to the sea and surrounded by a wall all around. </a:t>
            </a:r>
            <a:r>
              <a:rPr lang="en-US" sz="1500" dirty="0">
                <a:latin typeface="AR CARTER" panose="02000000000000000000" pitchFamily="2" charset="0"/>
                <a:cs typeface="Calibri" panose="020F0502020204030204" pitchFamily="34" charset="0"/>
              </a:rPr>
              <a:t>It’s a difficult access neighborhood where the residents occupy the houses without legal security, sometimes without access to natural resources like light, energy to cook, heating, means to preserve foods (among others), in other words, without the UN’s defended conditions of habitability has a fundamental right</a:t>
            </a:r>
            <a:r>
              <a:rPr lang="en-US" sz="1500" dirty="0" smtClean="0">
                <a:latin typeface="AR CARTER" panose="02000000000000000000" pitchFamily="2" charset="0"/>
                <a:cs typeface="Calibri" panose="020F0502020204030204" pitchFamily="34" charset="0"/>
              </a:rPr>
              <a:t>.</a:t>
            </a:r>
            <a:endParaRPr lang="pt-PT" sz="1500" dirty="0" smtClean="0">
              <a:latin typeface="AR CARTER" panose="02000000000000000000" pitchFamily="2" charset="0"/>
              <a:cs typeface="Calibri" panose="020F0502020204030204" pitchFamily="34" charset="0"/>
            </a:endParaRPr>
          </a:p>
          <a:p>
            <a:pPr algn="just"/>
            <a:r>
              <a:rPr lang="en-US" sz="1500" dirty="0" smtClean="0">
                <a:latin typeface="AR CARTER" panose="02000000000000000000" pitchFamily="2" charset="0"/>
                <a:cs typeface="Calibri" panose="020F0502020204030204" pitchFamily="34" charset="0"/>
              </a:rPr>
              <a:t>Apart from the housing issue, it matters to know that in this neighborhood people from many nationalities live in that, in general, have more difficulties to be part of the labor market and consequently many of them do not have enough income to satisfy their basic needs and the ones from their families.</a:t>
            </a:r>
          </a:p>
          <a:p>
            <a:pPr algn="just"/>
            <a:r>
              <a:rPr lang="en-US" sz="1500" dirty="0">
                <a:latin typeface="AR CARTER" panose="02000000000000000000" pitchFamily="2" charset="0"/>
                <a:cs typeface="Calibri" panose="020F0502020204030204" pitchFamily="34" charset="0"/>
              </a:rPr>
              <a:t>All the factors above described put these families in situations of social exclusion and stand aside of the society and has a consequence this population become tagged by stigmatization on the part of society where they are included by they don’t feel they belong. </a:t>
            </a:r>
          </a:p>
          <a:p>
            <a:pPr algn="just"/>
            <a:r>
              <a:rPr lang="en-US" sz="1500" dirty="0">
                <a:latin typeface="AR CARTER" panose="02000000000000000000" pitchFamily="2" charset="0"/>
                <a:cs typeface="Calibri" panose="020F0502020204030204" pitchFamily="34" charset="0"/>
              </a:rPr>
              <a:t>This social exclusion affect, in particular the children in the creation interpersonal relationships outside the neighborhood context that perpetuates the segregation and that is where the Cova do Mar Association enters and the project Factory of Dreams.</a:t>
            </a:r>
          </a:p>
          <a:p>
            <a:pPr algn="just"/>
            <a:endParaRPr lang="pt-PT" sz="1500" dirty="0">
              <a:latin typeface="AR CARTER" panose="02000000000000000000" pitchFamily="2" charset="0"/>
              <a:cs typeface="Calibri" panose="020F0502020204030204" pitchFamily="34" charset="0"/>
            </a:endParaRPr>
          </a:p>
          <a:p>
            <a:pPr algn="just"/>
            <a:r>
              <a:rPr lang="en-US" sz="1500" dirty="0">
                <a:latin typeface="AR CARTER" panose="02000000000000000000" pitchFamily="2" charset="0"/>
                <a:cs typeface="Calibri" panose="020F0502020204030204" pitchFamily="34" charset="0"/>
              </a:rPr>
              <a:t>According to what I saw and lived as a volunteer of this Association, its main big goal is to grant the children that attend it with emotional and social skills that allows them to become stable and responsible adults.</a:t>
            </a:r>
          </a:p>
          <a:p>
            <a:pPr algn="just"/>
            <a:endParaRPr lang="pt-PT" sz="1500" dirty="0">
              <a:latin typeface="AR CARTER" panose="02000000000000000000" pitchFamily="2" charset="0"/>
              <a:cs typeface="Calibri" panose="020F0502020204030204" pitchFamily="34" charset="0"/>
            </a:endParaRPr>
          </a:p>
          <a:p>
            <a:pPr algn="just"/>
            <a:r>
              <a:rPr lang="en-US" sz="1500" dirty="0">
                <a:latin typeface="AR CARTER" panose="02000000000000000000" pitchFamily="2" charset="0"/>
                <a:cs typeface="Calibri" panose="020F0502020204030204" pitchFamily="34" charset="0"/>
              </a:rPr>
              <a:t>At Factory of Dreams the focus is the children, they are always at the center of the action. There they can share their opinions without judgement; they are given several responsibilities of leadership for them to acquire tools for the future, they can argument and take their own decisions and they learn that all their actions have consequences. This ability to endow the children, not only demonstrates the potential of its own Association as guarantees its continuity in the territory. These children will never forget of the importance that this place had for them and they will take with them these teachings for the lives they chose to have and, thanks to the Factory of Dreams they know they can be whatever they wish to be and that they can change the world.”</a:t>
            </a:r>
          </a:p>
        </p:txBody>
      </p:sp>
      <p:sp>
        <p:nvSpPr>
          <p:cNvPr id="4" name="CaixaDeTexto 3">
            <a:extLst>
              <a:ext uri="{FF2B5EF4-FFF2-40B4-BE49-F238E27FC236}">
                <a16:creationId xmlns:a16="http://schemas.microsoft.com/office/drawing/2014/main" id="{679995FC-3E04-466C-A23E-6820A5A5190A}"/>
              </a:ext>
            </a:extLst>
          </p:cNvPr>
          <p:cNvSpPr txBox="1"/>
          <p:nvPr/>
        </p:nvSpPr>
        <p:spPr>
          <a:xfrm>
            <a:off x="2055634" y="5965448"/>
            <a:ext cx="10136366" cy="830997"/>
          </a:xfrm>
          <a:prstGeom prst="rect">
            <a:avLst/>
          </a:prstGeom>
          <a:noFill/>
        </p:spPr>
        <p:txBody>
          <a:bodyPr wrap="none" rtlCol="0">
            <a:spAutoFit/>
          </a:bodyPr>
          <a:lstStyle/>
          <a:p>
            <a:pPr algn="r"/>
            <a:r>
              <a:rPr lang="pt-PT" sz="3200" dirty="0">
                <a:solidFill>
                  <a:schemeClr val="bg1"/>
                </a:solidFill>
                <a:latin typeface="AR CARTER" panose="02000000000000000000" pitchFamily="2" charset="0"/>
              </a:rPr>
              <a:t>Mariana </a:t>
            </a:r>
            <a:r>
              <a:rPr lang="pt-PT" sz="3200" dirty="0" err="1">
                <a:solidFill>
                  <a:schemeClr val="bg1"/>
                </a:solidFill>
                <a:latin typeface="AR CARTER" panose="02000000000000000000" pitchFamily="2" charset="0"/>
              </a:rPr>
              <a:t>Brigham</a:t>
            </a:r>
            <a:r>
              <a:rPr lang="pt-PT" sz="3200" dirty="0">
                <a:solidFill>
                  <a:schemeClr val="bg1"/>
                </a:solidFill>
                <a:latin typeface="AR CARTER" panose="02000000000000000000" pitchFamily="2" charset="0"/>
              </a:rPr>
              <a:t> da Silva</a:t>
            </a:r>
          </a:p>
          <a:p>
            <a:pPr algn="r"/>
            <a:r>
              <a:rPr lang="pt-PT" sz="1600" dirty="0" smtClean="0">
                <a:solidFill>
                  <a:schemeClr val="bg1"/>
                </a:solidFill>
                <a:latin typeface="AR CARTER" panose="02000000000000000000" pitchFamily="2" charset="0"/>
              </a:rPr>
              <a:t>Social Assistant </a:t>
            </a:r>
            <a:r>
              <a:rPr lang="pt-PT" sz="1600" dirty="0">
                <a:solidFill>
                  <a:schemeClr val="bg1"/>
                </a:solidFill>
                <a:latin typeface="AR CARTER" panose="02000000000000000000" pitchFamily="2" charset="0"/>
              </a:rPr>
              <a:t>| </a:t>
            </a:r>
            <a:r>
              <a:rPr lang="pt-PT" sz="1600" dirty="0" smtClean="0">
                <a:solidFill>
                  <a:schemeClr val="bg1"/>
                </a:solidFill>
                <a:latin typeface="AR CARTER" panose="02000000000000000000" pitchFamily="2" charset="0"/>
              </a:rPr>
              <a:t>Member, Volunteer </a:t>
            </a:r>
            <a:r>
              <a:rPr lang="pt-PT" sz="1600" dirty="0" smtClean="0">
                <a:solidFill>
                  <a:schemeClr val="bg1"/>
                </a:solidFill>
                <a:latin typeface="AR CARTER" panose="02000000000000000000" pitchFamily="2" charset="0"/>
              </a:rPr>
              <a:t>and</a:t>
            </a:r>
            <a:r>
              <a:rPr lang="pt-PT" sz="1600" dirty="0" smtClean="0">
                <a:solidFill>
                  <a:schemeClr val="bg1"/>
                </a:solidFill>
                <a:latin typeface="AR CARTER" panose="02000000000000000000" pitchFamily="2" charset="0"/>
              </a:rPr>
              <a:t> Vice-President of the Audit Committee (</a:t>
            </a:r>
            <a:r>
              <a:rPr lang="pt-PT" sz="1600" dirty="0">
                <a:solidFill>
                  <a:schemeClr val="bg1"/>
                </a:solidFill>
                <a:latin typeface="AR CARTER" panose="02000000000000000000" pitchFamily="2" charset="0"/>
              </a:rPr>
              <a:t>2019/2021) </a:t>
            </a:r>
            <a:r>
              <a:rPr lang="pt-PT" sz="1600" dirty="0" smtClean="0">
                <a:solidFill>
                  <a:schemeClr val="bg1"/>
                </a:solidFill>
                <a:latin typeface="AR CARTER" panose="02000000000000000000" pitchFamily="2" charset="0"/>
              </a:rPr>
              <a:t>of Cova </a:t>
            </a:r>
            <a:r>
              <a:rPr lang="pt-PT" sz="1600" dirty="0">
                <a:solidFill>
                  <a:schemeClr val="bg1"/>
                </a:solidFill>
                <a:latin typeface="AR CARTER" panose="02000000000000000000" pitchFamily="2" charset="0"/>
              </a:rPr>
              <a:t>do </a:t>
            </a:r>
            <a:r>
              <a:rPr lang="pt-PT" sz="1600" dirty="0" smtClean="0">
                <a:solidFill>
                  <a:schemeClr val="bg1"/>
                </a:solidFill>
                <a:latin typeface="AR CARTER" panose="02000000000000000000" pitchFamily="2" charset="0"/>
              </a:rPr>
              <a:t>Mar’s Association</a:t>
            </a:r>
            <a:endParaRPr lang="pt-PT" sz="1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233555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435428" y="1536174"/>
            <a:ext cx="11321143" cy="4770537"/>
          </a:xfrm>
          <a:prstGeom prst="rect">
            <a:avLst/>
          </a:prstGeom>
          <a:noFill/>
        </p:spPr>
        <p:txBody>
          <a:bodyPr wrap="square" rtlCol="0">
            <a:spAutoFit/>
          </a:bodyPr>
          <a:lstStyle/>
          <a:p>
            <a:pPr algn="just"/>
            <a:r>
              <a:rPr lang="en-US" sz="1600" dirty="0">
                <a:latin typeface="AR CARTER" panose="02000000000000000000" pitchFamily="2" charset="0"/>
                <a:cs typeface="Calibri" panose="020F0502020204030204" pitchFamily="34" charset="0"/>
              </a:rPr>
              <a:t>“My name is Leonor Brito Esteves and I’m an </a:t>
            </a:r>
            <a:r>
              <a:rPr lang="en-US" sz="1600" dirty="0" smtClean="0">
                <a:latin typeface="AR CARTER" panose="02000000000000000000" pitchFamily="2" charset="0"/>
                <a:cs typeface="Calibri" panose="020F0502020204030204" pitchFamily="34" charset="0"/>
              </a:rPr>
              <a:t>Psychiatric Intern Doctor </a:t>
            </a:r>
            <a:r>
              <a:rPr lang="en-US" sz="1600" dirty="0">
                <a:latin typeface="AR CARTER" panose="02000000000000000000" pitchFamily="2" charset="0"/>
                <a:cs typeface="Calibri" panose="020F0502020204030204" pitchFamily="34" charset="0"/>
              </a:rPr>
              <a:t>at </a:t>
            </a:r>
            <a:r>
              <a:rPr lang="en-US" sz="1600" dirty="0" err="1">
                <a:latin typeface="AR CARTER" panose="02000000000000000000" pitchFamily="2" charset="0"/>
                <a:cs typeface="Calibri" panose="020F0502020204030204" pitchFamily="34" charset="0"/>
              </a:rPr>
              <a:t>Egas</a:t>
            </a:r>
            <a:r>
              <a:rPr lang="en-US" sz="1600" dirty="0">
                <a:latin typeface="AR CARTER" panose="02000000000000000000" pitchFamily="2" charset="0"/>
                <a:cs typeface="Calibri" panose="020F0502020204030204" pitchFamily="34" charset="0"/>
              </a:rPr>
              <a:t> Moniz Hospital in Lisbon. I met in 2017 the Cova do Mar Association and since then I’m a volunteer in this project.</a:t>
            </a:r>
          </a:p>
          <a:p>
            <a:pPr algn="just"/>
            <a:endParaRPr lang="pt-PT" sz="1600" dirty="0">
              <a:latin typeface="AR CARTER" panose="02000000000000000000" pitchFamily="2" charset="0"/>
              <a:cs typeface="Calibri" panose="020F0502020204030204" pitchFamily="34" charset="0"/>
            </a:endParaRPr>
          </a:p>
          <a:p>
            <a:pPr algn="just"/>
            <a:r>
              <a:rPr lang="en-US" sz="1600" dirty="0">
                <a:latin typeface="AR CARTER" panose="02000000000000000000" pitchFamily="2" charset="0"/>
                <a:cs typeface="Calibri" panose="020F0502020204030204" pitchFamily="34" charset="0"/>
              </a:rPr>
              <a:t>This association provides support to the population of 2nd Torrão neighborhood, an illegal neighborhood where around 1500 people live, of which 200 of them are children. </a:t>
            </a:r>
            <a:r>
              <a:rPr lang="en-US" sz="1600" dirty="0">
                <a:latin typeface="AR CARTER" panose="02000000000000000000" pitchFamily="2" charset="0"/>
                <a:cs typeface="Calibri" panose="020F0502020204030204" pitchFamily="34" charset="0"/>
              </a:rPr>
              <a:t>These people live in conditions of extreme poverty, no access to basic sanitation, legal electric light, in approximately 500 tents. </a:t>
            </a:r>
            <a:r>
              <a:rPr lang="en-US" sz="1600" dirty="0">
                <a:latin typeface="AR CARTER" panose="02000000000000000000" pitchFamily="2" charset="0"/>
                <a:cs typeface="Calibri" panose="020F0502020204030204" pitchFamily="34" charset="0"/>
              </a:rPr>
              <a:t>The 2nd Torrão neighborhood locates at </a:t>
            </a:r>
            <a:r>
              <a:rPr lang="en-US" sz="1600" dirty="0" err="1">
                <a:latin typeface="AR CARTER" panose="02000000000000000000" pitchFamily="2" charset="0"/>
                <a:cs typeface="Calibri" panose="020F0502020204030204" pitchFamily="34" charset="0"/>
              </a:rPr>
              <a:t>Trafaria</a:t>
            </a:r>
            <a:r>
              <a:rPr lang="en-US" sz="1600" dirty="0">
                <a:latin typeface="AR CARTER" panose="02000000000000000000" pitchFamily="2" charset="0"/>
                <a:cs typeface="Calibri" panose="020F0502020204030204" pitchFamily="34" charset="0"/>
              </a:rPr>
              <a:t>, </a:t>
            </a:r>
            <a:r>
              <a:rPr lang="en-US" sz="1600" dirty="0" err="1">
                <a:latin typeface="AR CARTER" panose="02000000000000000000" pitchFamily="2" charset="0"/>
                <a:cs typeface="Calibri" panose="020F0502020204030204" pitchFamily="34" charset="0"/>
              </a:rPr>
              <a:t>Almada’s</a:t>
            </a:r>
            <a:r>
              <a:rPr lang="en-US" sz="1600" dirty="0">
                <a:latin typeface="AR CARTER" panose="02000000000000000000" pitchFamily="2" charset="0"/>
                <a:cs typeface="Calibri" panose="020F0502020204030204" pitchFamily="34" charset="0"/>
              </a:rPr>
              <a:t> County. </a:t>
            </a:r>
            <a:r>
              <a:rPr lang="en-US" sz="1600" dirty="0">
                <a:latin typeface="AR CARTER" panose="02000000000000000000" pitchFamily="2" charset="0"/>
                <a:cs typeface="Calibri" panose="020F0502020204030204" pitchFamily="34" charset="0"/>
              </a:rPr>
              <a:t>Right by the cereals’ silos, that are so easily seen from Lisbon, live people where their human rights are violated </a:t>
            </a:r>
            <a:r>
              <a:rPr lang="en-US" sz="1600" dirty="0" smtClean="0">
                <a:latin typeface="AR CARTER" panose="02000000000000000000" pitchFamily="2" charset="0"/>
                <a:cs typeface="Calibri" panose="020F0502020204030204" pitchFamily="34" charset="0"/>
              </a:rPr>
              <a:t>daily.</a:t>
            </a:r>
          </a:p>
          <a:p>
            <a:pPr algn="just"/>
            <a:endParaRPr lang="en-US" sz="1600" dirty="0">
              <a:latin typeface="AR CARTER" panose="02000000000000000000" pitchFamily="2" charset="0"/>
              <a:cs typeface="Calibri" panose="020F0502020204030204" pitchFamily="34" charset="0"/>
            </a:endParaRPr>
          </a:p>
          <a:p>
            <a:pPr algn="just"/>
            <a:r>
              <a:rPr lang="en-US" sz="1600" dirty="0">
                <a:latin typeface="AR CARTER" panose="02000000000000000000" pitchFamily="2" charset="0"/>
                <a:cs typeface="Calibri" panose="020F0502020204030204" pitchFamily="34" charset="0"/>
              </a:rPr>
              <a:t>One of the big projects of Cova do Mar Association is the 'Factory of Dreams' (FS), born in December 2016. The Factory of Dreams has as a goal to provide to these children a place of refuge that gives support to the study, to the playful-pedagogical activities, to the development as individual and to the development as a group. Focused in providing support to these children from 6 to 17 years old, the FS provides to the children a free place where they can hang out after classes, to play and study in safety. For those who have more difficulties at school there is also stimulated tutoring for the most complicated subjects.</a:t>
            </a:r>
          </a:p>
          <a:p>
            <a:pPr algn="just"/>
            <a:endParaRPr lang="pt-PT" sz="1600" dirty="0">
              <a:latin typeface="AR CARTER" panose="02000000000000000000" pitchFamily="2" charset="0"/>
              <a:cs typeface="Calibri" panose="020F0502020204030204" pitchFamily="34" charset="0"/>
            </a:endParaRPr>
          </a:p>
          <a:p>
            <a:pPr algn="just"/>
            <a:r>
              <a:rPr lang="en-US" sz="1600" dirty="0">
                <a:latin typeface="AR CARTER" panose="02000000000000000000" pitchFamily="2" charset="0"/>
                <a:cs typeface="Calibri" panose="020F0502020204030204" pitchFamily="34" charset="0"/>
              </a:rPr>
              <a:t>Besides this, there is a whole set of activities that promote the self-confidence, the personal development, the self-determination capacity and the discovery of other realities and experiences, like for instance karate classes, surf and something as simple as like going to the cinema. These activities not only happen during school year but also during their vacation.</a:t>
            </a:r>
          </a:p>
          <a:p>
            <a:pPr algn="just"/>
            <a:r>
              <a:rPr lang="en-US" sz="1600" dirty="0">
                <a:latin typeface="AR CARTER" panose="02000000000000000000" pitchFamily="2" charset="0"/>
                <a:cs typeface="Calibri" panose="020F0502020204030204" pitchFamily="34" charset="0"/>
              </a:rPr>
              <a:t>Thanks to the Cova do Mar these children spend less time in the street, they are loved and protected, and they have a place where the childhood is given to them that they didn’t know before they entered at FS.”</a:t>
            </a:r>
          </a:p>
        </p:txBody>
      </p:sp>
      <p:sp>
        <p:nvSpPr>
          <p:cNvPr id="4" name="CaixaDeTexto 3">
            <a:extLst>
              <a:ext uri="{FF2B5EF4-FFF2-40B4-BE49-F238E27FC236}">
                <a16:creationId xmlns:a16="http://schemas.microsoft.com/office/drawing/2014/main" id="{679995FC-3E04-466C-A23E-6820A5A5190A}"/>
              </a:ext>
            </a:extLst>
          </p:cNvPr>
          <p:cNvSpPr txBox="1"/>
          <p:nvPr/>
        </p:nvSpPr>
        <p:spPr>
          <a:xfrm>
            <a:off x="5705224" y="5965448"/>
            <a:ext cx="6486776"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Leonor Brito Esteves</a:t>
            </a:r>
          </a:p>
          <a:p>
            <a:pPr algn="r"/>
            <a:r>
              <a:rPr lang="pt-PT" sz="1600" dirty="0" smtClean="0">
                <a:solidFill>
                  <a:schemeClr val="bg1"/>
                </a:solidFill>
                <a:latin typeface="AR CARTER" panose="02000000000000000000" pitchFamily="2" charset="0"/>
              </a:rPr>
              <a:t>Psychiatric Intern Doctor </a:t>
            </a:r>
            <a:r>
              <a:rPr lang="pt-PT" sz="1600" dirty="0">
                <a:solidFill>
                  <a:schemeClr val="bg1"/>
                </a:solidFill>
                <a:latin typeface="AR CARTER" panose="02000000000000000000" pitchFamily="2" charset="0"/>
              </a:rPr>
              <a:t>| </a:t>
            </a:r>
            <a:r>
              <a:rPr lang="pt-PT" sz="1600" dirty="0" smtClean="0">
                <a:solidFill>
                  <a:schemeClr val="bg1"/>
                </a:solidFill>
                <a:latin typeface="AR CARTER" panose="02000000000000000000" pitchFamily="2" charset="0"/>
              </a:rPr>
              <a:t>Member and Volunteer of Cova do Mar Association</a:t>
            </a:r>
            <a:endParaRPr lang="pt-PT" sz="1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2281573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435428" y="1991548"/>
            <a:ext cx="11321143" cy="2800767"/>
          </a:xfrm>
          <a:prstGeom prst="rect">
            <a:avLst/>
          </a:prstGeom>
          <a:noFill/>
        </p:spPr>
        <p:txBody>
          <a:bodyPr wrap="square" rtlCol="0">
            <a:spAutoFit/>
          </a:bodyPr>
          <a:lstStyle/>
          <a:p>
            <a:pPr algn="just"/>
            <a:r>
              <a:rPr lang="en-US" sz="1600" dirty="0">
                <a:latin typeface="AR CARTER" panose="02000000000000000000" pitchFamily="2" charset="0"/>
                <a:cs typeface="Calibri" panose="020F0502020204030204" pitchFamily="34" charset="0"/>
              </a:rPr>
              <a:t>“All that it can be said about the project Factory of Dreams cannot be decoupled from the location where it is inserted, the 2nd Torrão neighborhood. </a:t>
            </a:r>
            <a:r>
              <a:rPr lang="en-US" sz="1600" dirty="0">
                <a:latin typeface="AR CARTER" panose="02000000000000000000" pitchFamily="2" charset="0"/>
                <a:cs typeface="Calibri" panose="020F0502020204030204" pitchFamily="34" charset="0"/>
              </a:rPr>
              <a:t>We can dissert about the injustice of the social inequality, about the innocent children victimization, because many of them are in fact, or about the resilience facing the existence, in full XXI century, of neighborhoods like this one.</a:t>
            </a:r>
          </a:p>
          <a:p>
            <a:r>
              <a:rPr lang="en-US" sz="1600" dirty="0">
                <a:latin typeface="AR CARTER" panose="02000000000000000000" pitchFamily="2" charset="0"/>
                <a:cs typeface="Calibri" panose="020F0502020204030204" pitchFamily="34" charset="0"/>
              </a:rPr>
              <a:t>It’s, also, for all this that the “Factory” is there, but its work goes beyond that.</a:t>
            </a:r>
          </a:p>
          <a:p>
            <a:endParaRPr lang="pt-PT" sz="1600" dirty="0">
              <a:latin typeface="AR CARTER" panose="02000000000000000000" pitchFamily="2" charset="0"/>
              <a:cs typeface="Calibri" panose="020F0502020204030204" pitchFamily="34" charset="0"/>
            </a:endParaRPr>
          </a:p>
          <a:p>
            <a:pPr algn="just"/>
            <a:r>
              <a:rPr lang="en-US" sz="1600" dirty="0">
                <a:latin typeface="AR CARTER" panose="02000000000000000000" pitchFamily="2" charset="0"/>
                <a:cs typeface="Calibri" panose="020F0502020204030204" pitchFamily="34" charset="0"/>
              </a:rPr>
              <a:t>The nobility of associations like Cova do Mar is immeasurable. Not having proper funds and depending on volunteers and charitable it is a hard task. About the principle that “all children deserve the same opportunity”, I am a volunteer teacher of Mathematics at Factory of Dreams. </a:t>
            </a:r>
            <a:r>
              <a:rPr lang="en-US" sz="1600" dirty="0">
                <a:latin typeface="AR CARTER" panose="02000000000000000000" pitchFamily="2" charset="0"/>
                <a:cs typeface="Calibri" panose="020F0502020204030204" pitchFamily="34" charset="0"/>
              </a:rPr>
              <a:t>To allow the 2nd Torrão neighborhood’s children the privileges that other children, whose parents can afford, to have. </a:t>
            </a:r>
            <a:r>
              <a:rPr lang="en-US" sz="1600" dirty="0">
                <a:latin typeface="AR CARTER" panose="02000000000000000000" pitchFamily="2" charset="0"/>
                <a:cs typeface="Calibri" panose="020F0502020204030204" pitchFamily="34" charset="0"/>
              </a:rPr>
              <a:t>The children of Factory of Dreams recognize the effort of the volunteer teachers and this is a sign that the “Factory” is playing its role. Shows them, among so many good things that offers them, that it is possible to dream. </a:t>
            </a:r>
            <a:r>
              <a:rPr lang="en-US" sz="1600" dirty="0">
                <a:latin typeface="AR CARTER" panose="02000000000000000000" pitchFamily="2" charset="0"/>
                <a:cs typeface="Calibri" panose="020F0502020204030204" pitchFamily="34" charset="0"/>
              </a:rPr>
              <a:t>With work, discipline, recognition and humility “they have the world in their hands” and “there is no </a:t>
            </a:r>
            <a:r>
              <a:rPr lang="en-US" sz="1600" dirty="0" smtClean="0">
                <a:latin typeface="AR CARTER" panose="02000000000000000000" pitchFamily="2" charset="0"/>
                <a:cs typeface="Calibri" panose="020F0502020204030204" pitchFamily="34" charset="0"/>
              </a:rPr>
              <a:t>impossible”.”</a:t>
            </a:r>
            <a:endParaRPr lang="en-US" sz="1600" dirty="0">
              <a:latin typeface="AR CARTER" panose="02000000000000000000" pitchFamily="2" charset="0"/>
              <a:cs typeface="Calibri" panose="020F0502020204030204" pitchFamily="34" charset="0"/>
            </a:endParaRPr>
          </a:p>
        </p:txBody>
      </p:sp>
      <p:sp>
        <p:nvSpPr>
          <p:cNvPr id="4" name="CaixaDeTexto 3">
            <a:extLst>
              <a:ext uri="{FF2B5EF4-FFF2-40B4-BE49-F238E27FC236}">
                <a16:creationId xmlns:a16="http://schemas.microsoft.com/office/drawing/2014/main" id="{679995FC-3E04-466C-A23E-6820A5A5190A}"/>
              </a:ext>
            </a:extLst>
          </p:cNvPr>
          <p:cNvSpPr txBox="1"/>
          <p:nvPr/>
        </p:nvSpPr>
        <p:spPr>
          <a:xfrm>
            <a:off x="2851109" y="5965448"/>
            <a:ext cx="9340891"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Teresa Ferreira</a:t>
            </a:r>
          </a:p>
          <a:p>
            <a:pPr algn="r"/>
            <a:r>
              <a:rPr lang="pt-PT" sz="1600" dirty="0" smtClean="0">
                <a:solidFill>
                  <a:schemeClr val="bg1"/>
                </a:solidFill>
                <a:latin typeface="AR CARTER" panose="02000000000000000000" pitchFamily="2" charset="0"/>
              </a:rPr>
              <a:t>Assistant Professor at </a:t>
            </a:r>
            <a:r>
              <a:rPr lang="pt-PT" sz="1600" dirty="0">
                <a:solidFill>
                  <a:schemeClr val="bg1"/>
                </a:solidFill>
                <a:latin typeface="AR CARTER" panose="02000000000000000000" pitchFamily="2" charset="0"/>
              </a:rPr>
              <a:t>ISCAL | </a:t>
            </a:r>
            <a:r>
              <a:rPr lang="pt-PT" sz="1600" dirty="0" smtClean="0">
                <a:solidFill>
                  <a:schemeClr val="bg1"/>
                </a:solidFill>
                <a:latin typeface="AR CARTER" panose="02000000000000000000" pitchFamily="2" charset="0"/>
              </a:rPr>
              <a:t>Member, Volunteer </a:t>
            </a:r>
            <a:r>
              <a:rPr lang="pt-PT" sz="1600" dirty="0" smtClean="0">
                <a:solidFill>
                  <a:schemeClr val="bg1"/>
                </a:solidFill>
                <a:latin typeface="AR CARTER" panose="02000000000000000000" pitchFamily="2" charset="0"/>
              </a:rPr>
              <a:t>and</a:t>
            </a:r>
            <a:r>
              <a:rPr lang="pt-PT" sz="1600" dirty="0" smtClean="0">
                <a:solidFill>
                  <a:schemeClr val="bg1"/>
                </a:solidFill>
                <a:latin typeface="AR CARTER" panose="02000000000000000000" pitchFamily="2" charset="0"/>
              </a:rPr>
              <a:t> President of the Cova do Mar Association’s Audit Committee</a:t>
            </a:r>
            <a:endParaRPr lang="pt-PT" sz="1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2916561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CB4CD451-0B23-4A6F-B09A-99E7FC956926}"/>
              </a:ext>
            </a:extLst>
          </p:cNvPr>
          <p:cNvSpPr txBox="1"/>
          <p:nvPr/>
        </p:nvSpPr>
        <p:spPr>
          <a:xfrm>
            <a:off x="0" y="0"/>
            <a:ext cx="12191999" cy="5693866"/>
          </a:xfrm>
          <a:prstGeom prst="rect">
            <a:avLst/>
          </a:prstGeom>
          <a:noFill/>
        </p:spPr>
        <p:txBody>
          <a:bodyPr wrap="square" rtlCol="0">
            <a:spAutoFit/>
          </a:bodyPr>
          <a:lstStyle/>
          <a:p>
            <a:pPr algn="just"/>
            <a:r>
              <a:rPr lang="en-US" sz="1400" dirty="0">
                <a:latin typeface="AR CARTER" panose="02000000000000000000" pitchFamily="2" charset="0"/>
                <a:cs typeface="Calibri" panose="020F0502020204030204" pitchFamily="34" charset="0"/>
              </a:rPr>
              <a:t>“To live at 2nd Torrão neighborhood, is to live with multiple challenges associated to too many barriers, those barriers that should not take place in any country of the World that, in a general way, means that there are several rights and needs, basics ones, renowned in our Constitution, in the Universal Declaration of Human Rights, and in the Declaration of the Rights of the Child – that in Portugal is, and well, a signatory – that are not being properly supplied. </a:t>
            </a:r>
            <a:r>
              <a:rPr lang="en-US" sz="1400" dirty="0">
                <a:latin typeface="AR CARTER" panose="02000000000000000000" pitchFamily="2" charset="0"/>
                <a:cs typeface="Calibri" panose="020F0502020204030204" pitchFamily="34" charset="0"/>
              </a:rPr>
              <a:t>To the economic difficulties, concomitantly with the insufficient housing conditions, it can be frequently associated to social exclusion situations of variable severity. </a:t>
            </a:r>
            <a:r>
              <a:rPr lang="en-US" sz="1400" dirty="0">
                <a:latin typeface="AR CARTER" panose="02000000000000000000" pitchFamily="2" charset="0"/>
                <a:cs typeface="Calibri" panose="020F0502020204030204" pitchFamily="34" charset="0"/>
              </a:rPr>
              <a:t>In this sense, the neighborhood families, their children and young people, see themselves facing too many times difficulties with the cultural uprooting due to immigration situations, unemployment or precarious employment, low parental education, difficulties in the integration and school performance, discrimination, violence, difficult access to basic needs like deserved and appropriate housing and food, education and health </a:t>
            </a:r>
            <a:r>
              <a:rPr lang="en-US" sz="1400" dirty="0" smtClean="0">
                <a:latin typeface="AR CARTER" panose="02000000000000000000" pitchFamily="2" charset="0"/>
                <a:cs typeface="Calibri" panose="020F0502020204030204" pitchFamily="34" charset="0"/>
              </a:rPr>
              <a:t>with quality. </a:t>
            </a:r>
            <a:r>
              <a:rPr lang="en-US" sz="1400" dirty="0">
                <a:latin typeface="AR CARTER" panose="02000000000000000000" pitchFamily="2" charset="0"/>
                <a:cs typeface="Calibri" panose="020F0502020204030204" pitchFamily="34" charset="0"/>
              </a:rPr>
              <a:t>Further, these families present frequently a history of difficulties that have tendency to perpetuate for several generations, therefore the community resources are many less effective, concerted and continuous facing everybody needs – families and children – with negative impact in their wellbeing, development potential and, in last instance, in their health and quality life</a:t>
            </a:r>
            <a:r>
              <a:rPr lang="en-US" sz="1400" dirty="0" smtClean="0">
                <a:latin typeface="AR CARTER" panose="02000000000000000000" pitchFamily="2" charset="0"/>
                <a:cs typeface="Calibri" panose="020F0502020204030204" pitchFamily="34" charset="0"/>
              </a:rPr>
              <a:t>.</a:t>
            </a:r>
          </a:p>
          <a:p>
            <a:pPr algn="just"/>
            <a:endParaRPr lang="en-US" sz="1400" dirty="0">
              <a:latin typeface="AR CARTER" panose="02000000000000000000" pitchFamily="2" charset="0"/>
              <a:cs typeface="Calibri" panose="020F0502020204030204" pitchFamily="34" charset="0"/>
            </a:endParaRPr>
          </a:p>
          <a:p>
            <a:pPr algn="just"/>
            <a:r>
              <a:rPr lang="en-US" sz="1400" dirty="0">
                <a:latin typeface="AR CARTER" panose="02000000000000000000" pitchFamily="2" charset="0"/>
                <a:cs typeface="Calibri" panose="020F0502020204030204" pitchFamily="34" charset="0"/>
              </a:rPr>
              <a:t>Therefore, under the perspective of human and children’s rights and, having also into account the SDG of 2030 Agenda from UN, the 2nd Torrão neighborhood reality and, mostly, the needs of their children and young people, Cova do Mar Association, through the project “Factory of Dreams” has, as guiding values of the performed interventions in scope of this last one, the individual well-being promotion, social justice, civic participation, and the respect for diversity, whom perform as enablers’ vehicles  of the personal and familiar well-being, such as the empowerment of the children and young people that it supports, which is intended to represent as active agents in the construction, and improvement, of psychosocial tools promoters of resilience and mechanisms of appropriate coping, that allows them to overcome the adversities that they face daily, as individual level in the several contexts they live, as in their community</a:t>
            </a:r>
            <a:r>
              <a:rPr lang="en-US" sz="1400" dirty="0">
                <a:latin typeface="AR CARTER" panose="02000000000000000000" pitchFamily="2" charset="0"/>
                <a:cs typeface="Calibri" panose="020F0502020204030204" pitchFamily="34" charset="0"/>
              </a:rPr>
              <a:t>. </a:t>
            </a:r>
            <a:r>
              <a:rPr lang="en-US" sz="1400" dirty="0">
                <a:latin typeface="AR CARTER" panose="02000000000000000000" pitchFamily="2" charset="0"/>
                <a:cs typeface="Calibri" panose="020F0502020204030204" pitchFamily="34" charset="0"/>
              </a:rPr>
              <a:t>It is pretended, also, in an ecological perspective – whom is coherent still with a reading and working systemically – to promote the social capital, along with the investment in the physical and human capitals (based also in partnerships with several local and national entities), which will bring benefits to their preventive value, mainly if it’s earlier, impacting positively the families well-being, of their children and young people and, consequently, in their development and behavior, as suggested by the scientific literature of several areas of knowledge</a:t>
            </a:r>
            <a:r>
              <a:rPr lang="en-US" sz="1400" dirty="0" smtClean="0">
                <a:latin typeface="AR CARTER" panose="02000000000000000000" pitchFamily="2" charset="0"/>
                <a:cs typeface="Calibri" panose="020F0502020204030204" pitchFamily="34" charset="0"/>
              </a:rPr>
              <a:t>.</a:t>
            </a:r>
          </a:p>
          <a:p>
            <a:endParaRPr lang="en-US" sz="1400" dirty="0">
              <a:latin typeface="AR CARTER" panose="02000000000000000000" pitchFamily="2" charset="0"/>
              <a:cs typeface="Calibri" panose="020F0502020204030204" pitchFamily="34" charset="0"/>
            </a:endParaRPr>
          </a:p>
          <a:p>
            <a:pPr algn="just"/>
            <a:r>
              <a:rPr lang="en-US" sz="1400" dirty="0">
                <a:latin typeface="AR CARTER" panose="02000000000000000000" pitchFamily="2" charset="0"/>
                <a:cs typeface="Calibri" panose="020F0502020204030204" pitchFamily="34" charset="0"/>
              </a:rPr>
              <a:t>Then with base in this frame, as well as in the conviction that no child or young person should have to pay for an activity so structuring for their global development like paying, that its based all the performed interventions in the aim of the project “Factory of Dreams”, at the same time that, through other activities, fundamental soft skills are promoted such as responsibility, autonomy, leadership, critical thought, self-motivation, team work, conflict management, problem solving and communication</a:t>
            </a:r>
            <a:r>
              <a:rPr lang="en-US" sz="1400" dirty="0" smtClean="0">
                <a:latin typeface="AR CARTER" panose="02000000000000000000" pitchFamily="2" charset="0"/>
                <a:cs typeface="Calibri" panose="020F0502020204030204" pitchFamily="34" charset="0"/>
              </a:rPr>
              <a:t>.</a:t>
            </a:r>
          </a:p>
          <a:p>
            <a:pPr algn="just"/>
            <a:endParaRPr lang="en-US" sz="1400" dirty="0">
              <a:latin typeface="AR CARTER" panose="02000000000000000000" pitchFamily="2" charset="0"/>
              <a:cs typeface="Calibri" panose="020F0502020204030204" pitchFamily="34" charset="0"/>
            </a:endParaRPr>
          </a:p>
          <a:p>
            <a:pPr algn="just"/>
            <a:r>
              <a:rPr lang="en-US" sz="1400" dirty="0">
                <a:latin typeface="AR CARTER" panose="02000000000000000000" pitchFamily="2" charset="0"/>
                <a:cs typeface="Calibri" panose="020F0502020204030204" pitchFamily="34" charset="0"/>
              </a:rPr>
              <a:t>That’s why we have, as main goal that our children and young people to become proactive and autonomous citizens, capable of intervene effectively and positively in their own lives, and also in their community, impacting it in the sense of a positive change, that affords finally the rights that are today sealed…”</a:t>
            </a:r>
          </a:p>
        </p:txBody>
      </p:sp>
      <p:sp>
        <p:nvSpPr>
          <p:cNvPr id="4" name="CaixaDeTexto 3">
            <a:extLst>
              <a:ext uri="{FF2B5EF4-FFF2-40B4-BE49-F238E27FC236}">
                <a16:creationId xmlns:a16="http://schemas.microsoft.com/office/drawing/2014/main" id="{679995FC-3E04-466C-A23E-6820A5A5190A}"/>
              </a:ext>
            </a:extLst>
          </p:cNvPr>
          <p:cNvSpPr txBox="1"/>
          <p:nvPr/>
        </p:nvSpPr>
        <p:spPr>
          <a:xfrm>
            <a:off x="6734352" y="5965448"/>
            <a:ext cx="5457648" cy="892552"/>
          </a:xfrm>
          <a:prstGeom prst="rect">
            <a:avLst/>
          </a:prstGeom>
          <a:noFill/>
        </p:spPr>
        <p:txBody>
          <a:bodyPr wrap="none" rtlCol="0">
            <a:spAutoFit/>
          </a:bodyPr>
          <a:lstStyle/>
          <a:p>
            <a:pPr algn="r"/>
            <a:r>
              <a:rPr lang="pt-PT" sz="3600" dirty="0">
                <a:solidFill>
                  <a:schemeClr val="bg1"/>
                </a:solidFill>
                <a:latin typeface="AR CARTER" panose="02000000000000000000" pitchFamily="2" charset="0"/>
              </a:rPr>
              <a:t>Ana Sofia Oliveira</a:t>
            </a:r>
          </a:p>
          <a:p>
            <a:pPr algn="r"/>
            <a:r>
              <a:rPr lang="pt-PT" sz="1600" dirty="0" smtClean="0">
                <a:solidFill>
                  <a:schemeClr val="bg1"/>
                </a:solidFill>
                <a:latin typeface="AR CARTER" panose="02000000000000000000" pitchFamily="2" charset="0"/>
              </a:rPr>
              <a:t>Psychologist </a:t>
            </a:r>
            <a:r>
              <a:rPr lang="pt-PT" sz="1600" dirty="0">
                <a:solidFill>
                  <a:schemeClr val="bg1"/>
                </a:solidFill>
                <a:latin typeface="AR CARTER" panose="02000000000000000000" pitchFamily="2" charset="0"/>
              </a:rPr>
              <a:t>| </a:t>
            </a:r>
            <a:r>
              <a:rPr lang="pt-PT" sz="1600" dirty="0" smtClean="0">
                <a:solidFill>
                  <a:schemeClr val="bg1"/>
                </a:solidFill>
                <a:latin typeface="AR CARTER" panose="02000000000000000000" pitchFamily="2" charset="0"/>
              </a:rPr>
              <a:t>Member and Volunteer of Cova do Mar Association</a:t>
            </a:r>
            <a:endParaRPr lang="pt-PT" sz="1600" dirty="0">
              <a:solidFill>
                <a:schemeClr val="bg1"/>
              </a:solidFill>
              <a:latin typeface="AR CARTER" panose="02000000000000000000" pitchFamily="2" charset="0"/>
            </a:endParaRPr>
          </a:p>
        </p:txBody>
      </p:sp>
    </p:spTree>
    <p:extLst>
      <p:ext uri="{BB962C8B-B14F-4D97-AF65-F5344CB8AC3E}">
        <p14:creationId xmlns:p14="http://schemas.microsoft.com/office/powerpoint/2010/main" val="33989402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10139</TotalTime>
  <Words>3219</Words>
  <Application>Microsoft Office PowerPoint</Application>
  <PresentationFormat>Widescreen</PresentationFormat>
  <Paragraphs>171</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Agency FB</vt:lpstr>
      <vt:lpstr>AR CARTER</vt:lpstr>
      <vt:lpstr>Arial</vt:lpstr>
      <vt:lpstr>Calibri</vt:lpstr>
      <vt:lpstr>Calibri Light</vt:lpstr>
      <vt:lpstr>DejaVu Sans</vt:lpstr>
      <vt:lpstr>Times New Roman</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Associação Cova do Mar</dc:creator>
  <cp:keywords>Classification=Select Classification Level, Classification=Public</cp:keywords>
  <cp:lastModifiedBy>SANTOS T Ana</cp:lastModifiedBy>
  <cp:revision>165</cp:revision>
  <cp:lastPrinted>2019-10-13T14:30:29Z</cp:lastPrinted>
  <dcterms:created xsi:type="dcterms:W3CDTF">2019-09-25T00:29:53Z</dcterms:created>
  <dcterms:modified xsi:type="dcterms:W3CDTF">2020-03-27T17:31:19Z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efa4adab-9401-424a-bb4e-6183429eefb2</vt:lpwstr>
  </property>
  <property fmtid="{D5CDD505-2E9C-101B-9397-08002B2CF9AE}" pid="3" name="Classification">
    <vt:lpwstr>Public</vt:lpwstr>
  </property>
  <property fmtid="{D5CDD505-2E9C-101B-9397-08002B2CF9AE}" pid="4" name="PIIGDPR">
    <vt:lpwstr>No</vt:lpwstr>
  </property>
  <property fmtid="{D5CDD505-2E9C-101B-9397-08002B2CF9AE}" pid="5" name="ApplyVisualMarking">
    <vt:lpwstr>None</vt:lpwstr>
  </property>
</Properties>
</file>